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4" r:id="rId4"/>
    <p:sldId id="263" r:id="rId5"/>
    <p:sldId id="260" r:id="rId6"/>
    <p:sldId id="257" r:id="rId7"/>
    <p:sldId id="258" r:id="rId8"/>
    <p:sldId id="259" r:id="rId9"/>
    <p:sldId id="265" r:id="rId10"/>
    <p:sldId id="262" r:id="rId11"/>
    <p:sldId id="266" r:id="rId1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2" dt="2021-03-31T18:48:27.490"/>
    <p1510:client id="{0D8D85CD-F51C-AC0F-24E3-5C2FD4AFB984}" v="3" dt="2021-04-07T06:48:21.236"/>
    <p1510:client id="{38E05496-22EE-4240-8F01-A5D7330C2118}" v="312" dt="2021-04-06T08:58:05.894"/>
    <p1510:client id="{6CA60168-82D0-2DCA-7783-C94894565809}" v="31" dt="2021-03-31T18:35:33.205"/>
    <p1510:client id="{6CA8AD63-ECA6-A710-8EC4-3F1F2825FD3B}" v="32" dt="2021-04-06T09:02:38.135"/>
    <p1510:client id="{74894A7B-8BB0-5E19-B010-48C49D12166B}" v="9" dt="2021-04-06T10:57:49.607"/>
    <p1510:client id="{7C10204D-9BB4-E4E7-69FF-292F9DD2F42F}" v="254" dt="2021-03-31T13:35:19.521"/>
    <p1510:client id="{8455AF7A-F3F9-45EE-4340-F0950BFC9D78}" v="6" dt="2021-04-01T16:07:26.535"/>
    <p1510:client id="{B3AEB99F-1047-2000-AB10-E4007CEC330C}" v="64" dt="2021-03-31T15:04:04.766"/>
    <p1510:client id="{C86E6A13-ED21-1594-7FC0-ADDEBF284231}" v="66" dt="2021-03-31T18:46:35.208"/>
    <p1510:client id="{DB08CF4C-DA1A-8759-3B19-7639ADF85608}" v="9" dt="2021-04-01T07:38:19.326"/>
    <p1510:client id="{E0D8155A-EDAD-DE5A-68FA-0680E9E70FFA}" v="6" dt="2021-03-31T13:40:02.568"/>
    <p1510:client id="{E49078E8-8983-282B-959C-CB9E3A162434}" v="96" dt="2021-04-01T15:46:51.521"/>
    <p1510:client id="{F1892C7A-BAF9-C460-79B0-8E11F128A49A}" v="15" dt="2021-04-03T10:16:09.760"/>
    <p1510:client id="{F2683443-3CA4-272B-8DD5-A9DA2ED6DF5C}" v="25" dt="2021-04-07T09:54:08.8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8A3A43DF-04A3-4662-88CA-28FDED1CFC09}" type="datetimeFigureOut">
              <a:rPr lang="cs-CZ" smtClean="0"/>
              <a:t>22.04.2021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1771309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A3A43DF-04A3-4662-88CA-28FDED1CFC09}" type="datetimeFigureOut">
              <a:rPr lang="cs-CZ" smtClean="0"/>
              <a:t>22.04.2021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707188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A3A43DF-04A3-4662-88CA-28FDED1CFC09}" type="datetimeFigureOut">
              <a:rPr lang="cs-CZ" smtClean="0"/>
              <a:t>22.04.2021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1955787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A3A43DF-04A3-4662-88CA-28FDED1CFC09}" type="datetimeFigureOut">
              <a:rPr lang="cs-CZ" smtClean="0"/>
              <a:t>22.04.2021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21655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8A3A43DF-04A3-4662-88CA-28FDED1CFC09}" type="datetimeFigureOut">
              <a:rPr lang="cs-CZ" smtClean="0"/>
              <a:t>22.04.2021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2957285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8A3A43DF-04A3-4662-88CA-28FDED1CFC09}" type="datetimeFigureOut">
              <a:rPr lang="cs-CZ" smtClean="0"/>
              <a:t>22.04.2021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3426106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8A3A43DF-04A3-4662-88CA-28FDED1CFC09}" type="datetimeFigureOut">
              <a:rPr lang="cs-CZ" smtClean="0"/>
              <a:t>22.04.2021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597578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8A3A43DF-04A3-4662-88CA-28FDED1CFC09}" type="datetimeFigureOut">
              <a:rPr lang="cs-CZ" smtClean="0"/>
              <a:t>22.04.2021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3514983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A3A43DF-04A3-4662-88CA-28FDED1CFC09}" type="datetimeFigureOut">
              <a:rPr lang="cs-CZ" smtClean="0"/>
              <a:t>22.04.2021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2973794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8A3A43DF-04A3-4662-88CA-28FDED1CFC09}" type="datetimeFigureOut">
              <a:rPr lang="cs-CZ" smtClean="0"/>
              <a:t>22.04.2021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3504307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8A3A43DF-04A3-4662-88CA-28FDED1CFC09}" type="datetimeFigureOut">
              <a:rPr lang="cs-CZ" smtClean="0"/>
              <a:t>22.04.2021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4088594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3A43DF-04A3-4662-88CA-28FDED1CFC09}" type="datetimeFigureOut">
              <a:rPr lang="cs-CZ" smtClean="0"/>
              <a:t>22.04.2021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D58ADA-DDE5-40A5-9BF1-B0BC81F4C7C5}" type="slidenum">
              <a:rPr lang="cs-CZ" smtClean="0"/>
              <a:t>‹#›</a:t>
            </a:fld>
            <a:endParaRPr lang="cs-CZ"/>
          </a:p>
        </p:txBody>
      </p:sp>
    </p:spTree>
    <p:extLst>
      <p:ext uri="{BB962C8B-B14F-4D97-AF65-F5344CB8AC3E}">
        <p14:creationId xmlns:p14="http://schemas.microsoft.com/office/powerpoint/2010/main" val="464252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zrael.avetour.cz/8-nejvetsich-zajimavosti-o-mrtvem-mori-o-kterych-jste-nevedeli.html" TargetMode="External"/><Relationship Id="rId2" Type="http://schemas.openxmlformats.org/officeDocument/2006/relationships/hyperlink" Target="https://www.irozhlas.cz/veda-technologie/priroda/mariansky-prikop-plast-ponorka-rekord-victor-vescovo_1905140955_och" TargetMode="External"/><Relationship Id="rId1" Type="http://schemas.openxmlformats.org/officeDocument/2006/relationships/slideLayout" Target="../slideLayouts/slideLayout1.xml"/><Relationship Id="rId5" Type="http://schemas.openxmlformats.org/officeDocument/2006/relationships/hyperlink" Target="https://search.seznam.cz/?q=mapa+cz&amp;url=https%3A%2F%2Fmapy.cz%2F&amp;v=2&amp;c=1&amp;data2=FeMvf-S33BCmUyktLzWRSwsA-H9OH-I5SuDrqemkw8_6x-SSi6nqQIgHgKkNyvx4zDMQ7L6-JpeG5jMzB5TGuM-XxHS1I6vlkGUT3jUDNiN4XilP8Vs5-lJiUZ0sMXDgS2VvjHP0_xKxq3w9LnJVm-pqAAa" TargetMode="External"/><Relationship Id="rId4" Type="http://schemas.openxmlformats.org/officeDocument/2006/relationships/hyperlink" Target="http://plavby.esotravel.cz/"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ázek 4" descr="Obsah obrázku útes, barevné, modrá, oceánské dno&#10;&#10;Popis se vygeneroval automaticky.">
            <a:extLst>
              <a:ext uri="{FF2B5EF4-FFF2-40B4-BE49-F238E27FC236}">
                <a16:creationId xmlns:a16="http://schemas.microsoft.com/office/drawing/2014/main" id="{A3B2F22C-C040-424F-9D65-B407CDD73B3C}"/>
              </a:ext>
            </a:extLst>
          </p:cNvPr>
          <p:cNvPicPr>
            <a:picLocks noChangeAspect="1"/>
          </p:cNvPicPr>
          <p:nvPr/>
        </p:nvPicPr>
        <p:blipFill rotWithShape="1">
          <a:blip r:embed="rId2">
            <a:alphaModFix amt="40000"/>
          </a:blip>
          <a:srcRect t="15413"/>
          <a:stretch/>
        </p:blipFill>
        <p:spPr>
          <a:xfrm>
            <a:off x="20" y="11"/>
            <a:ext cx="12191980" cy="6857990"/>
          </a:xfrm>
          <a:prstGeom prst="rect">
            <a:avLst/>
          </a:prstGeom>
        </p:spPr>
      </p:pic>
      <p:sp>
        <p:nvSpPr>
          <p:cNvPr id="2" name="Nadpis 1"/>
          <p:cNvSpPr>
            <a:spLocks noGrp="1"/>
          </p:cNvSpPr>
          <p:nvPr>
            <p:ph type="ctrTitle"/>
          </p:nvPr>
        </p:nvSpPr>
        <p:spPr>
          <a:xfrm>
            <a:off x="892132" y="1257474"/>
            <a:ext cx="10261600" cy="3564869"/>
          </a:xfrm>
        </p:spPr>
        <p:txBody>
          <a:bodyPr>
            <a:normAutofit/>
          </a:bodyPr>
          <a:lstStyle/>
          <a:p>
            <a:pPr algn="l"/>
            <a:r>
              <a:rPr lang="cs-CZ" sz="11500">
                <a:ln w="22225">
                  <a:solidFill>
                    <a:schemeClr val="tx1"/>
                  </a:solidFill>
                  <a:miter lim="800000"/>
                </a:ln>
                <a:noFill/>
                <a:cs typeface="Calibri Light"/>
              </a:rPr>
              <a:t>moře</a:t>
            </a:r>
            <a:endParaRPr lang="cs-CZ" sz="11500">
              <a:ln w="22225">
                <a:solidFill>
                  <a:schemeClr val="tx1"/>
                </a:solidFill>
                <a:miter lim="800000"/>
              </a:ln>
              <a:noFill/>
            </a:endParaRPr>
          </a:p>
        </p:txBody>
      </p:sp>
      <p:sp>
        <p:nvSpPr>
          <p:cNvPr id="3" name="Podnadpis 2"/>
          <p:cNvSpPr>
            <a:spLocks noGrp="1"/>
          </p:cNvSpPr>
          <p:nvPr>
            <p:ph type="subTitle" idx="1"/>
          </p:nvPr>
        </p:nvSpPr>
        <p:spPr>
          <a:xfrm>
            <a:off x="965200" y="4572002"/>
            <a:ext cx="10261600" cy="1202995"/>
          </a:xfrm>
        </p:spPr>
        <p:txBody>
          <a:bodyPr vert="horz" lIns="91440" tIns="45720" rIns="91440" bIns="45720" rtlCol="0" anchor="t">
            <a:normAutofit/>
          </a:bodyPr>
          <a:lstStyle/>
          <a:p>
            <a:pPr algn="l"/>
            <a:r>
              <a:rPr lang="cs-CZ" sz="3200">
                <a:cs typeface="Calibri"/>
              </a:rPr>
              <a:t>Slané moře</a:t>
            </a:r>
            <a:endParaRPr lang="cs-CZ" sz="3200"/>
          </a:p>
        </p:txBody>
      </p:sp>
    </p:spTree>
    <p:extLst>
      <p:ext uri="{BB962C8B-B14F-4D97-AF65-F5344CB8AC3E}">
        <p14:creationId xmlns:p14="http://schemas.microsoft.com/office/powerpoint/2010/main" val="37995230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86FB0E-9F82-4772-95F8-B1FFA3D119B2}"/>
              </a:ext>
            </a:extLst>
          </p:cNvPr>
          <p:cNvSpPr>
            <a:spLocks noGrp="1"/>
          </p:cNvSpPr>
          <p:nvPr>
            <p:ph type="ctrTitle"/>
          </p:nvPr>
        </p:nvSpPr>
        <p:spPr>
          <a:xfrm>
            <a:off x="1652085" y="-1559067"/>
            <a:ext cx="9144000" cy="2387600"/>
          </a:xfrm>
        </p:spPr>
        <p:txBody>
          <a:bodyPr/>
          <a:lstStyle/>
          <a:p>
            <a:r>
              <a:rPr lang="cs-CZ">
                <a:cs typeface="Calibri Light"/>
              </a:rPr>
              <a:t>Zdroje</a:t>
            </a:r>
            <a:endParaRPr lang="cs-CZ"/>
          </a:p>
        </p:txBody>
      </p:sp>
      <p:sp>
        <p:nvSpPr>
          <p:cNvPr id="3" name="Podnadpis 2">
            <a:extLst>
              <a:ext uri="{FF2B5EF4-FFF2-40B4-BE49-F238E27FC236}">
                <a16:creationId xmlns:a16="http://schemas.microsoft.com/office/drawing/2014/main" id="{6EECA61A-7000-4FE5-AA61-BD7FCD552163}"/>
              </a:ext>
            </a:extLst>
          </p:cNvPr>
          <p:cNvSpPr>
            <a:spLocks noGrp="1"/>
          </p:cNvSpPr>
          <p:nvPr>
            <p:ph type="subTitle" idx="1"/>
          </p:nvPr>
        </p:nvSpPr>
        <p:spPr>
          <a:xfrm>
            <a:off x="1844620" y="1120884"/>
            <a:ext cx="9144000" cy="4785976"/>
          </a:xfrm>
        </p:spPr>
        <p:txBody>
          <a:bodyPr vert="horz" lIns="91440" tIns="45720" rIns="91440" bIns="45720" rtlCol="0" anchor="t">
            <a:normAutofit fontScale="92500" lnSpcReduction="10000"/>
          </a:bodyPr>
          <a:lstStyle/>
          <a:p>
            <a:r>
              <a:rPr lang="cs-CZ" sz="2000" dirty="0">
                <a:ea typeface="+mn-lt"/>
                <a:cs typeface="+mn-lt"/>
                <a:hlinkClick r:id="rId2"/>
              </a:rPr>
              <a:t>https://www.irozhlas.cz/veda-technologie/priroda/mariansky-prikop-plast-ponorka-rekord-victor-vescovo_1905140955_och</a:t>
            </a:r>
            <a:endParaRPr lang="en-US"/>
          </a:p>
          <a:p>
            <a:endParaRPr lang="cs-CZ" dirty="0">
              <a:ea typeface="+mn-lt"/>
              <a:cs typeface="+mn-lt"/>
            </a:endParaRPr>
          </a:p>
          <a:p>
            <a:r>
              <a:rPr lang="cs-CZ">
                <a:ea typeface="+mn-lt"/>
                <a:cs typeface="+mn-lt"/>
              </a:rPr>
              <a:t>VIEWEGHOVÁ, Thea a Irena VALAŠKOVČÁKOVÁ. </a:t>
            </a:r>
            <a:r>
              <a:rPr lang="cs-CZ" i="1" dirty="0">
                <a:ea typeface="+mn-lt"/>
                <a:cs typeface="+mn-lt"/>
              </a:rPr>
              <a:t>Přírodověda 5</a:t>
            </a:r>
            <a:r>
              <a:rPr lang="cs-CZ" dirty="0">
                <a:ea typeface="+mn-lt"/>
                <a:cs typeface="+mn-lt"/>
              </a:rPr>
              <a:t>. Brno: Nová škola Brno, [2015-2019]. Duhová řada. ISBN 978-80-87591-46-8.</a:t>
            </a:r>
            <a:endParaRPr lang="cs-CZ">
              <a:cs typeface="Calibri"/>
            </a:endParaRPr>
          </a:p>
          <a:p>
            <a:endParaRPr lang="cs-CZ">
              <a:cs typeface="Calibri"/>
            </a:endParaRPr>
          </a:p>
          <a:p>
            <a:r>
              <a:rPr lang="cs-CZ" dirty="0">
                <a:ea typeface="+mn-lt"/>
                <a:cs typeface="+mn-lt"/>
                <a:hlinkClick r:id="rId3"/>
              </a:rPr>
              <a:t>https://izrael.avetour.cz/8-nejvetsich-zajimavosti-o-mrtvem-mori-o-kterych-jste-nevedeli.html</a:t>
            </a:r>
            <a:endParaRPr lang="cs-CZ" dirty="0">
              <a:cs typeface="Calibri"/>
              <a:hlinkClick r:id="rId3"/>
            </a:endParaRPr>
          </a:p>
          <a:p>
            <a:r>
              <a:rPr lang="cs-CZ" dirty="0">
                <a:ea typeface="+mn-lt"/>
                <a:cs typeface="+mn-lt"/>
                <a:hlinkClick r:id="rId4"/>
              </a:rPr>
              <a:t>plavby.esotravel.cz</a:t>
            </a:r>
            <a:endParaRPr lang="cs-CZ" dirty="0">
              <a:cs typeface="Calibri"/>
              <a:hlinkClick r:id="rId4"/>
            </a:endParaRPr>
          </a:p>
          <a:p>
            <a:endParaRPr lang="cs-CZ" dirty="0">
              <a:ea typeface="+mn-lt"/>
              <a:cs typeface="+mn-lt"/>
            </a:endParaRPr>
          </a:p>
          <a:p>
            <a:r>
              <a:rPr lang="cs-CZ" dirty="0">
                <a:ea typeface="+mn-lt"/>
                <a:cs typeface="+mn-lt"/>
              </a:rPr>
              <a:t> </a:t>
            </a:r>
            <a:r>
              <a:rPr lang="cs-CZ" u="sng" dirty="0">
                <a:hlinkClick r:id="rId5"/>
              </a:rPr>
              <a:t>Mapy.cz</a:t>
            </a:r>
            <a:endParaRPr lang="cs-CZ"/>
          </a:p>
          <a:p>
            <a:endParaRPr lang="cs-CZ" dirty="0">
              <a:ea typeface="+mn-lt"/>
              <a:cs typeface="+mn-lt"/>
            </a:endParaRPr>
          </a:p>
          <a:p>
            <a:r>
              <a:rPr lang="cs-CZ" dirty="0">
                <a:cs typeface="Calibri"/>
              </a:rPr>
              <a:t>                                                                                      </a:t>
            </a:r>
            <a:endParaRPr lang="cs-CZ"/>
          </a:p>
        </p:txBody>
      </p:sp>
    </p:spTree>
    <p:extLst>
      <p:ext uri="{BB962C8B-B14F-4D97-AF65-F5344CB8AC3E}">
        <p14:creationId xmlns:p14="http://schemas.microsoft.com/office/powerpoint/2010/main" val="254326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387EC-83F8-4C80-90CC-472EF438BD4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9AEB207-BCF3-423D-8812-F68BFF2EBA4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04268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97C769-FBEA-45AC-8CBB-4509CC1088AC}"/>
              </a:ext>
            </a:extLst>
          </p:cNvPr>
          <p:cNvSpPr>
            <a:spLocks noGrp="1"/>
          </p:cNvSpPr>
          <p:nvPr>
            <p:ph type="ctrTitle"/>
          </p:nvPr>
        </p:nvSpPr>
        <p:spPr>
          <a:xfrm>
            <a:off x="1089397" y="2416842"/>
            <a:ext cx="9144000" cy="2387600"/>
          </a:xfrm>
        </p:spPr>
        <p:txBody>
          <a:bodyPr vert="horz" lIns="91440" tIns="45720" rIns="91440" bIns="45720" rtlCol="0" anchor="b">
            <a:noAutofit/>
          </a:bodyPr>
          <a:lstStyle/>
          <a:p>
            <a:r>
              <a:rPr lang="cs-CZ" sz="3200" b="1">
                <a:ea typeface="+mj-lt"/>
                <a:cs typeface="+mj-lt"/>
              </a:rPr>
              <a:t>Kdo žije v moři?</a:t>
            </a:r>
            <a:endParaRPr lang="cs-CZ" sz="3200">
              <a:cs typeface="Calibri Light"/>
            </a:endParaRPr>
          </a:p>
          <a:p>
            <a:pPr marL="285750" indent="-285750">
              <a:buFont typeface="Arial"/>
              <a:buChar char="•"/>
            </a:pPr>
            <a:r>
              <a:rPr lang="cs-CZ" sz="3200">
                <a:ea typeface="+mj-lt"/>
                <a:cs typeface="+mj-lt"/>
              </a:rPr>
              <a:t>Koníček mořský Je to druh </a:t>
            </a:r>
            <a:r>
              <a:rPr lang="cs-CZ" sz="3200" b="1">
                <a:ea typeface="+mj-lt"/>
                <a:cs typeface="+mj-lt"/>
              </a:rPr>
              <a:t>mořské</a:t>
            </a:r>
            <a:r>
              <a:rPr lang="cs-CZ" sz="3200">
                <a:ea typeface="+mj-lt"/>
                <a:cs typeface="+mj-lt"/>
              </a:rPr>
              <a:t> ryby. ...</a:t>
            </a:r>
            <a:endParaRPr lang="cs-CZ" sz="3200">
              <a:cs typeface="Calibri Light"/>
            </a:endParaRPr>
          </a:p>
          <a:p>
            <a:pPr marL="285750" indent="-285750">
              <a:buFont typeface="Arial"/>
              <a:buChar char="•"/>
            </a:pPr>
            <a:r>
              <a:rPr lang="cs-CZ" sz="3200">
                <a:ea typeface="+mj-lt"/>
                <a:cs typeface="+mj-lt"/>
              </a:rPr>
              <a:t>Chobotnice. Pokud už máte přírodopis, jistě víte, že chobotnice patří do třídy hlavonožců. ...</a:t>
            </a:r>
            <a:endParaRPr lang="cs-CZ" sz="3200">
              <a:cs typeface="Calibri Light"/>
            </a:endParaRPr>
          </a:p>
          <a:p>
            <a:pPr marL="285750" indent="-285750">
              <a:buFont typeface="Arial"/>
              <a:buChar char="•"/>
            </a:pPr>
            <a:r>
              <a:rPr lang="cs-CZ" sz="3200">
                <a:ea typeface="+mj-lt"/>
                <a:cs typeface="+mj-lt"/>
              </a:rPr>
              <a:t>Delfín. Určitě ho znáte díky rychlosti při plavání, delfín může plavat až 60 km/h. ...</a:t>
            </a:r>
            <a:endParaRPr lang="cs-CZ" sz="3200">
              <a:cs typeface="Calibri Light"/>
            </a:endParaRPr>
          </a:p>
          <a:p>
            <a:pPr marL="285750" indent="-285750">
              <a:buFont typeface="Arial"/>
              <a:buChar char="•"/>
            </a:pPr>
            <a:r>
              <a:rPr lang="cs-CZ" sz="3200">
                <a:ea typeface="+mj-lt"/>
                <a:cs typeface="+mj-lt"/>
              </a:rPr>
              <a:t>Želva. ...</a:t>
            </a:r>
            <a:endParaRPr lang="cs-CZ" sz="3200">
              <a:cs typeface="Calibri Light"/>
            </a:endParaRPr>
          </a:p>
          <a:p>
            <a:pPr marL="285750" indent="-285750">
              <a:buFont typeface="Arial"/>
              <a:buChar char="•"/>
            </a:pPr>
            <a:r>
              <a:rPr lang="cs-CZ" sz="3200">
                <a:ea typeface="+mj-lt"/>
                <a:cs typeface="+mj-lt"/>
              </a:rPr>
              <a:t>Krab. ...</a:t>
            </a:r>
            <a:endParaRPr lang="cs-CZ" sz="3200">
              <a:cs typeface="Calibri Light"/>
            </a:endParaRPr>
          </a:p>
          <a:p>
            <a:pPr marL="285750" indent="-285750">
              <a:buFont typeface="Arial"/>
              <a:buChar char="•"/>
            </a:pPr>
            <a:r>
              <a:rPr lang="cs-CZ" sz="3200">
                <a:ea typeface="+mj-lt"/>
                <a:cs typeface="+mj-lt"/>
              </a:rPr>
              <a:t>Krakatice.</a:t>
            </a:r>
            <a:endParaRPr lang="cs-CZ" sz="3200">
              <a:cs typeface="Calibri Light"/>
            </a:endParaRPr>
          </a:p>
          <a:p>
            <a:endParaRPr lang="cs-CZ" sz="3200">
              <a:cs typeface="Calibri Light"/>
            </a:endParaRPr>
          </a:p>
        </p:txBody>
      </p:sp>
      <p:sp>
        <p:nvSpPr>
          <p:cNvPr id="3" name="Podnadpis 2">
            <a:extLst>
              <a:ext uri="{FF2B5EF4-FFF2-40B4-BE49-F238E27FC236}">
                <a16:creationId xmlns:a16="http://schemas.microsoft.com/office/drawing/2014/main" id="{46E54414-C81A-4467-BD94-3774E1FE9608}"/>
              </a:ext>
            </a:extLst>
          </p:cNvPr>
          <p:cNvSpPr>
            <a:spLocks noGrp="1"/>
          </p:cNvSpPr>
          <p:nvPr>
            <p:ph type="subTitle" idx="1"/>
          </p:nvPr>
        </p:nvSpPr>
        <p:spPr>
          <a:xfrm>
            <a:off x="1628139" y="4804413"/>
            <a:ext cx="9144000" cy="1655762"/>
          </a:xfrm>
        </p:spPr>
        <p:txBody>
          <a:bodyPr vert="horz" lIns="91440" tIns="45720" rIns="91440" bIns="45720" rtlCol="0" anchor="t">
            <a:noAutofit/>
          </a:bodyPr>
          <a:lstStyle/>
          <a:p>
            <a:r>
              <a:rPr lang="cs-CZ" sz="3200">
                <a:ea typeface="+mn-lt"/>
                <a:cs typeface="+mn-lt"/>
              </a:rPr>
              <a:t>Žraloci jsou v poslední době ohrožená zvířata většina fosilních nálezu jsou právě žraločí zuby</a:t>
            </a:r>
            <a:endParaRPr lang="cs-CZ" sz="3200">
              <a:cs typeface="Calibri"/>
            </a:endParaRPr>
          </a:p>
          <a:p>
            <a:endParaRPr lang="cs-CZ" sz="3200">
              <a:cs typeface="Calibri"/>
            </a:endParaRPr>
          </a:p>
        </p:txBody>
      </p:sp>
      <p:sp>
        <p:nvSpPr>
          <p:cNvPr id="4" name="TextovéPole 3">
            <a:extLst>
              <a:ext uri="{FF2B5EF4-FFF2-40B4-BE49-F238E27FC236}">
                <a16:creationId xmlns:a16="http://schemas.microsoft.com/office/drawing/2014/main" id="{1AC3FACD-079F-4BE8-A918-E0DC9C619A3D}"/>
              </a:ext>
            </a:extLst>
          </p:cNvPr>
          <p:cNvSpPr txBox="1"/>
          <p:nvPr/>
        </p:nvSpPr>
        <p:spPr>
          <a:xfrm>
            <a:off x="1138519" y="264385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latin typeface="Segoe UI"/>
              <a:cs typeface="Segoe UI"/>
            </a:endParaRPr>
          </a:p>
        </p:txBody>
      </p:sp>
      <p:sp>
        <p:nvSpPr>
          <p:cNvPr id="5" name="TextovéPole 4">
            <a:extLst>
              <a:ext uri="{FF2B5EF4-FFF2-40B4-BE49-F238E27FC236}">
                <a16:creationId xmlns:a16="http://schemas.microsoft.com/office/drawing/2014/main" id="{BDD8249E-AED8-4825-A56A-524EC3975BD1}"/>
              </a:ext>
            </a:extLst>
          </p:cNvPr>
          <p:cNvSpPr txBox="1"/>
          <p:nvPr/>
        </p:nvSpPr>
        <p:spPr>
          <a:xfrm>
            <a:off x="7741084" y="406678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latin typeface="Segoe UI"/>
              <a:cs typeface="Segoe UI"/>
            </a:endParaRPr>
          </a:p>
        </p:txBody>
      </p:sp>
    </p:spTree>
    <p:extLst>
      <p:ext uri="{BB962C8B-B14F-4D97-AF65-F5344CB8AC3E}">
        <p14:creationId xmlns:p14="http://schemas.microsoft.com/office/powerpoint/2010/main" val="114369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6B53C8-9146-4F0A-A9B3-683CA078C8CB}"/>
              </a:ext>
            </a:extLst>
          </p:cNvPr>
          <p:cNvSpPr>
            <a:spLocks noGrp="1"/>
          </p:cNvSpPr>
          <p:nvPr>
            <p:ph type="ctrTitle"/>
          </p:nvPr>
        </p:nvSpPr>
        <p:spPr>
          <a:xfrm>
            <a:off x="918050" y="876656"/>
            <a:ext cx="10178934" cy="1328730"/>
          </a:xfrm>
        </p:spPr>
        <p:txBody>
          <a:bodyPr>
            <a:normAutofit/>
          </a:bodyPr>
          <a:lstStyle/>
          <a:p>
            <a:r>
              <a:rPr lang="en-US" sz="4400">
                <a:latin typeface="Segoe UI"/>
                <a:cs typeface="Segoe UI"/>
              </a:rPr>
              <a:t>Mezi savce patří napříkad delfín verlyba kapustnak atd..</a:t>
            </a:r>
            <a:endParaRPr lang="en-US" sz="4400">
              <a:ea typeface="+mj-lt"/>
              <a:cs typeface="+mj-lt"/>
            </a:endParaRPr>
          </a:p>
          <a:p>
            <a:endParaRPr lang="en-US" sz="4400">
              <a:cs typeface="Calibri Light"/>
            </a:endParaRPr>
          </a:p>
        </p:txBody>
      </p:sp>
      <p:sp>
        <p:nvSpPr>
          <p:cNvPr id="3" name="Subtitle 2">
            <a:extLst>
              <a:ext uri="{FF2B5EF4-FFF2-40B4-BE49-F238E27FC236}">
                <a16:creationId xmlns:a16="http://schemas.microsoft.com/office/drawing/2014/main" id="{FBD82AE4-8637-47B5-B7FC-5AC0AACA71F7}"/>
              </a:ext>
            </a:extLst>
          </p:cNvPr>
          <p:cNvSpPr>
            <a:spLocks noGrp="1"/>
          </p:cNvSpPr>
          <p:nvPr>
            <p:ph type="subTitle" idx="1"/>
          </p:nvPr>
        </p:nvSpPr>
        <p:spPr>
          <a:xfrm>
            <a:off x="918050" y="2377101"/>
            <a:ext cx="10178934" cy="557901"/>
          </a:xfrm>
        </p:spPr>
        <p:txBody>
          <a:bodyPr>
            <a:normAutofit/>
          </a:bodyPr>
          <a:lstStyle/>
          <a:p>
            <a:endParaRPr lang="en-US"/>
          </a:p>
        </p:txBody>
      </p:sp>
      <p:pic>
        <p:nvPicPr>
          <p:cNvPr id="5" name="Picture 5">
            <a:extLst>
              <a:ext uri="{FF2B5EF4-FFF2-40B4-BE49-F238E27FC236}">
                <a16:creationId xmlns:a16="http://schemas.microsoft.com/office/drawing/2014/main" id="{567DEF54-67E3-4899-AFF3-F2879A29C66E}"/>
              </a:ext>
            </a:extLst>
          </p:cNvPr>
          <p:cNvPicPr>
            <a:picLocks noChangeAspect="1"/>
          </p:cNvPicPr>
          <p:nvPr/>
        </p:nvPicPr>
        <p:blipFill rotWithShape="1">
          <a:blip r:embed="rId2"/>
          <a:srcRect t="1468" r="-1" b="13990"/>
          <a:stretch/>
        </p:blipFill>
        <p:spPr>
          <a:xfrm>
            <a:off x="198741" y="2410448"/>
            <a:ext cx="5803323" cy="3890357"/>
          </a:xfrm>
          <a:prstGeom prst="rect">
            <a:avLst/>
          </a:prstGeom>
        </p:spPr>
      </p:pic>
      <p:pic>
        <p:nvPicPr>
          <p:cNvPr id="4" name="Picture 4">
            <a:extLst>
              <a:ext uri="{FF2B5EF4-FFF2-40B4-BE49-F238E27FC236}">
                <a16:creationId xmlns:a16="http://schemas.microsoft.com/office/drawing/2014/main" id="{924ADAE7-B51A-47FC-B415-EB8F0403943D}"/>
              </a:ext>
            </a:extLst>
          </p:cNvPr>
          <p:cNvPicPr>
            <a:picLocks noChangeAspect="1"/>
          </p:cNvPicPr>
          <p:nvPr/>
        </p:nvPicPr>
        <p:blipFill rotWithShape="1">
          <a:blip r:embed="rId3"/>
          <a:srcRect l="435" r="11816"/>
          <a:stretch/>
        </p:blipFill>
        <p:spPr>
          <a:xfrm>
            <a:off x="6189934" y="2410448"/>
            <a:ext cx="5803323" cy="3890357"/>
          </a:xfrm>
          <a:prstGeom prst="rect">
            <a:avLst/>
          </a:prstGeom>
        </p:spPr>
      </p:pic>
    </p:spTree>
    <p:extLst>
      <p:ext uri="{BB962C8B-B14F-4D97-AF65-F5344CB8AC3E}">
        <p14:creationId xmlns:p14="http://schemas.microsoft.com/office/powerpoint/2010/main" val="744933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13" name="Freeform: Shape 12">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19" name="Freeform: Shape 18">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Nadpis 1">
            <a:extLst>
              <a:ext uri="{FF2B5EF4-FFF2-40B4-BE49-F238E27FC236}">
                <a16:creationId xmlns:a16="http://schemas.microsoft.com/office/drawing/2014/main" id="{DE0B074C-F037-4DC3-BAC8-1DEDAAB8D288}"/>
              </a:ext>
            </a:extLst>
          </p:cNvPr>
          <p:cNvSpPr>
            <a:spLocks noGrp="1"/>
          </p:cNvSpPr>
          <p:nvPr>
            <p:ph type="ctrTitle"/>
          </p:nvPr>
        </p:nvSpPr>
        <p:spPr>
          <a:xfrm>
            <a:off x="804672" y="1055098"/>
            <a:ext cx="5760719" cy="4747805"/>
          </a:xfrm>
        </p:spPr>
        <p:txBody>
          <a:bodyPr anchor="ctr">
            <a:normAutofit/>
          </a:bodyPr>
          <a:lstStyle/>
          <a:p>
            <a:pPr algn="l"/>
            <a:endParaRPr lang="en-US" sz="4000">
              <a:solidFill>
                <a:schemeClr val="tx2"/>
              </a:solidFill>
              <a:latin typeface="Segoe UI"/>
              <a:ea typeface="+mj-lt"/>
              <a:cs typeface="Segoe UI"/>
            </a:endParaRPr>
          </a:p>
          <a:p>
            <a:pPr algn="l"/>
            <a:endParaRPr lang="cs-CZ" sz="4000">
              <a:solidFill>
                <a:schemeClr val="tx2"/>
              </a:solidFill>
              <a:cs typeface="Calibri Light"/>
            </a:endParaRPr>
          </a:p>
        </p:txBody>
      </p:sp>
      <p:sp>
        <p:nvSpPr>
          <p:cNvPr id="3" name="Podnadpis 2">
            <a:extLst>
              <a:ext uri="{FF2B5EF4-FFF2-40B4-BE49-F238E27FC236}">
                <a16:creationId xmlns:a16="http://schemas.microsoft.com/office/drawing/2014/main" id="{BB3F69DE-BBF2-4AF3-AF85-528F54F0578C}"/>
              </a:ext>
            </a:extLst>
          </p:cNvPr>
          <p:cNvSpPr>
            <a:spLocks noGrp="1"/>
          </p:cNvSpPr>
          <p:nvPr>
            <p:ph type="subTitle" idx="1"/>
          </p:nvPr>
        </p:nvSpPr>
        <p:spPr>
          <a:xfrm>
            <a:off x="1196613" y="1779657"/>
            <a:ext cx="8052525" cy="3672686"/>
          </a:xfrm>
        </p:spPr>
        <p:txBody>
          <a:bodyPr vert="horz" lIns="91440" tIns="45720" rIns="91440" bIns="45720" rtlCol="0" anchor="ctr">
            <a:normAutofit/>
          </a:bodyPr>
          <a:lstStyle/>
          <a:p>
            <a:pPr algn="l">
              <a:spcBef>
                <a:spcPts val="0"/>
              </a:spcBef>
            </a:pPr>
            <a:r>
              <a:rPr lang="en-US" sz="2800">
                <a:solidFill>
                  <a:schemeClr val="tx2"/>
                </a:solidFill>
                <a:latin typeface="Segoe UI"/>
                <a:cs typeface="Segoe UI"/>
              </a:rPr>
              <a:t>Pro tropický a subtropický pás moří a oceanů je typická celoročně stálá a vysoká teplota.Nachází se zde mnoho živočichů a rostlin např mořské řasy sasanky koráli medúzy chobotnice delfíni a </a:t>
            </a:r>
            <a:endParaRPr lang="en-US" sz="2800">
              <a:solidFill>
                <a:schemeClr val="tx2"/>
              </a:solidFill>
              <a:ea typeface="+mn-lt"/>
              <a:cs typeface="+mn-lt"/>
            </a:endParaRPr>
          </a:p>
          <a:p>
            <a:pPr algn="l">
              <a:spcBef>
                <a:spcPts val="0"/>
              </a:spcBef>
            </a:pPr>
            <a:r>
              <a:rPr lang="en-US" sz="2800">
                <a:solidFill>
                  <a:schemeClr val="tx2"/>
                </a:solidFill>
                <a:ea typeface="+mn-lt"/>
                <a:cs typeface="+mn-lt"/>
              </a:rPr>
              <a:t>Žraloci.</a:t>
            </a:r>
          </a:p>
          <a:p>
            <a:pPr algn="l"/>
            <a:endParaRPr lang="cs-CZ">
              <a:solidFill>
                <a:schemeClr val="tx2"/>
              </a:solidFill>
              <a:cs typeface="Calibri"/>
            </a:endParaRPr>
          </a:p>
        </p:txBody>
      </p:sp>
    </p:spTree>
    <p:extLst>
      <p:ext uri="{BB962C8B-B14F-4D97-AF65-F5344CB8AC3E}">
        <p14:creationId xmlns:p14="http://schemas.microsoft.com/office/powerpoint/2010/main" val="3904987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ázek 7" descr="Obsah obrázku strom, exteriér, keře, les&#10;&#10;Popis se vygeneroval automaticky.">
            <a:extLst>
              <a:ext uri="{FF2B5EF4-FFF2-40B4-BE49-F238E27FC236}">
                <a16:creationId xmlns:a16="http://schemas.microsoft.com/office/drawing/2014/main" id="{8EB1AE86-8B99-48D1-919B-32D5BC5B481A}"/>
              </a:ext>
            </a:extLst>
          </p:cNvPr>
          <p:cNvPicPr>
            <a:picLocks noChangeAspect="1"/>
          </p:cNvPicPr>
          <p:nvPr/>
        </p:nvPicPr>
        <p:blipFill rotWithShape="1">
          <a:blip r:embed="rId2">
            <a:alphaModFix/>
          </a:blip>
          <a:srcRect l="12291" r="32919" b="1"/>
          <a:stretch/>
        </p:blipFill>
        <p:spPr>
          <a:xfrm>
            <a:off x="5935329" y="-1"/>
            <a:ext cx="6423053" cy="6858001"/>
          </a:xfrm>
          <a:prstGeom prst="rect">
            <a:avLst/>
          </a:prstGeom>
        </p:spPr>
      </p:pic>
      <p:pic>
        <p:nvPicPr>
          <p:cNvPr id="52" name="Picture 51">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Nadpis 1">
            <a:extLst>
              <a:ext uri="{FF2B5EF4-FFF2-40B4-BE49-F238E27FC236}">
                <a16:creationId xmlns:a16="http://schemas.microsoft.com/office/drawing/2014/main" id="{F458E8D7-7C2A-4A50-9F1E-11E5CF89D6F6}"/>
              </a:ext>
            </a:extLst>
          </p:cNvPr>
          <p:cNvSpPr>
            <a:spLocks noGrp="1"/>
          </p:cNvSpPr>
          <p:nvPr>
            <p:ph type="ctrTitle"/>
          </p:nvPr>
        </p:nvSpPr>
        <p:spPr>
          <a:xfrm>
            <a:off x="1018796" y="3873529"/>
            <a:ext cx="4805996" cy="1644592"/>
          </a:xfrm>
        </p:spPr>
        <p:txBody>
          <a:bodyPr vert="horz" lIns="91440" tIns="45720" rIns="91440" bIns="45720" rtlCol="0" anchor="t">
            <a:normAutofit/>
          </a:bodyPr>
          <a:lstStyle/>
          <a:p>
            <a:pPr algn="l"/>
            <a:endParaRPr lang="cs-CZ" sz="4400">
              <a:solidFill>
                <a:srgbClr val="000000"/>
              </a:solidFill>
              <a:ea typeface="+mj-lt"/>
              <a:cs typeface="+mj-lt"/>
            </a:endParaRPr>
          </a:p>
          <a:p>
            <a:pPr algn="l"/>
            <a:endParaRPr lang="cs-CZ" sz="4400">
              <a:solidFill>
                <a:srgbClr val="000000"/>
              </a:solidFill>
              <a:cs typeface="Calibri Light"/>
            </a:endParaRPr>
          </a:p>
        </p:txBody>
      </p:sp>
      <p:sp>
        <p:nvSpPr>
          <p:cNvPr id="3" name="Podnadpis 2">
            <a:extLst>
              <a:ext uri="{FF2B5EF4-FFF2-40B4-BE49-F238E27FC236}">
                <a16:creationId xmlns:a16="http://schemas.microsoft.com/office/drawing/2014/main" id="{19AF8006-BB51-4248-B982-3E23575E878B}"/>
              </a:ext>
            </a:extLst>
          </p:cNvPr>
          <p:cNvSpPr>
            <a:spLocks noGrp="1"/>
          </p:cNvSpPr>
          <p:nvPr>
            <p:ph type="subTitle" idx="1"/>
          </p:nvPr>
        </p:nvSpPr>
        <p:spPr>
          <a:xfrm>
            <a:off x="1293480" y="-217953"/>
            <a:ext cx="4805691" cy="838831"/>
          </a:xfrm>
        </p:spPr>
        <p:txBody>
          <a:bodyPr vert="horz" lIns="91440" tIns="45720" rIns="91440" bIns="45720" rtlCol="0" anchor="b">
            <a:normAutofit/>
          </a:bodyPr>
          <a:lstStyle/>
          <a:p>
            <a:pPr algn="l"/>
            <a:r>
              <a:rPr lang="cs-CZ" sz="4000">
                <a:solidFill>
                  <a:srgbClr val="000000"/>
                </a:solidFill>
                <a:cs typeface="Calibri"/>
              </a:rPr>
              <a:t>rostliny</a:t>
            </a:r>
          </a:p>
        </p:txBody>
      </p:sp>
      <p:sp>
        <p:nvSpPr>
          <p:cNvPr id="5" name="TextovéPole 4">
            <a:extLst>
              <a:ext uri="{FF2B5EF4-FFF2-40B4-BE49-F238E27FC236}">
                <a16:creationId xmlns:a16="http://schemas.microsoft.com/office/drawing/2014/main" id="{DD08C32B-23C8-4F06-9C05-BEB930B7F100}"/>
              </a:ext>
            </a:extLst>
          </p:cNvPr>
          <p:cNvSpPr txBox="1"/>
          <p:nvPr/>
        </p:nvSpPr>
        <p:spPr>
          <a:xfrm>
            <a:off x="1290180" y="-171189"/>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600">
              <a:latin typeface="Segoe UI"/>
              <a:cs typeface="Segoe UI"/>
            </a:endParaRPr>
          </a:p>
        </p:txBody>
      </p:sp>
      <p:sp>
        <p:nvSpPr>
          <p:cNvPr id="6" name="TextovéPole 5">
            <a:extLst>
              <a:ext uri="{FF2B5EF4-FFF2-40B4-BE49-F238E27FC236}">
                <a16:creationId xmlns:a16="http://schemas.microsoft.com/office/drawing/2014/main" id="{74578CB8-D17B-4FFB-BC9F-D5A71000A1BF}"/>
              </a:ext>
            </a:extLst>
          </p:cNvPr>
          <p:cNvSpPr txBox="1"/>
          <p:nvPr/>
        </p:nvSpPr>
        <p:spPr>
          <a:xfrm>
            <a:off x="1018648" y="1038439"/>
            <a:ext cx="2743200"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400" err="1">
                <a:latin typeface="Segoe UI"/>
                <a:cs typeface="Segoe UI"/>
              </a:rPr>
              <a:t>Mořské</a:t>
            </a:r>
            <a:r>
              <a:rPr lang="en-US" sz="2400">
                <a:latin typeface="Segoe UI"/>
                <a:cs typeface="Segoe UI"/>
              </a:rPr>
              <a:t> </a:t>
            </a:r>
            <a:r>
              <a:rPr lang="en-US" sz="2400" err="1">
                <a:latin typeface="Segoe UI"/>
                <a:cs typeface="Segoe UI"/>
              </a:rPr>
              <a:t>řasy</a:t>
            </a:r>
            <a:r>
              <a:rPr lang="en-US" sz="2400">
                <a:latin typeface="Segoe UI"/>
                <a:cs typeface="Segoe UI"/>
              </a:rPr>
              <a:t> se </a:t>
            </a:r>
            <a:r>
              <a:rPr lang="en-US" sz="2400" err="1">
                <a:latin typeface="Segoe UI"/>
                <a:cs typeface="Segoe UI"/>
              </a:rPr>
              <a:t>považují</a:t>
            </a:r>
            <a:r>
              <a:rPr lang="en-US" sz="2400">
                <a:latin typeface="Segoe UI"/>
                <a:cs typeface="Segoe UI"/>
              </a:rPr>
              <a:t> za </a:t>
            </a:r>
            <a:r>
              <a:rPr lang="en-US" sz="2400" err="1">
                <a:latin typeface="Segoe UI"/>
                <a:cs typeface="Segoe UI"/>
              </a:rPr>
              <a:t>potravinu</a:t>
            </a:r>
            <a:r>
              <a:rPr lang="en-US" sz="2400">
                <a:latin typeface="Segoe UI"/>
                <a:cs typeface="Segoe UI"/>
              </a:rPr>
              <a:t> a </a:t>
            </a:r>
            <a:r>
              <a:rPr lang="en-US" sz="2400" err="1">
                <a:latin typeface="Segoe UI"/>
                <a:cs typeface="Segoe UI"/>
              </a:rPr>
              <a:t>surovinu</a:t>
            </a:r>
            <a:r>
              <a:rPr lang="en-US" sz="2400">
                <a:latin typeface="Segoe UI"/>
                <a:cs typeface="Segoe UI"/>
              </a:rPr>
              <a:t> </a:t>
            </a:r>
            <a:r>
              <a:rPr lang="en-US" sz="2400" err="1">
                <a:latin typeface="Segoe UI"/>
                <a:cs typeface="Segoe UI"/>
              </a:rPr>
              <a:t>budoucnosti</a:t>
            </a:r>
            <a:r>
              <a:rPr lang="en-US" sz="2400">
                <a:latin typeface="Segoe UI"/>
                <a:cs typeface="Segoe UI"/>
              </a:rPr>
              <a:t>. </a:t>
            </a:r>
            <a:r>
              <a:rPr lang="en-US" sz="2400" err="1">
                <a:latin typeface="Segoe UI"/>
                <a:cs typeface="Segoe UI"/>
              </a:rPr>
              <a:t>Obsahují</a:t>
            </a:r>
            <a:r>
              <a:rPr lang="en-US" sz="2400">
                <a:latin typeface="Segoe UI"/>
                <a:cs typeface="Segoe UI"/>
              </a:rPr>
              <a:t> </a:t>
            </a:r>
            <a:r>
              <a:rPr lang="en-US" sz="2400" err="1">
                <a:latin typeface="Segoe UI"/>
                <a:cs typeface="Segoe UI"/>
              </a:rPr>
              <a:t>mnoho</a:t>
            </a:r>
            <a:r>
              <a:rPr lang="en-US" sz="2400">
                <a:latin typeface="Segoe UI"/>
                <a:cs typeface="Segoe UI"/>
              </a:rPr>
              <a:t> </a:t>
            </a:r>
            <a:r>
              <a:rPr lang="en-US" sz="2400" err="1">
                <a:latin typeface="Segoe UI"/>
                <a:cs typeface="Segoe UI"/>
              </a:rPr>
              <a:t>duležitých</a:t>
            </a:r>
            <a:r>
              <a:rPr lang="en-US" sz="2400">
                <a:latin typeface="Segoe UI"/>
                <a:cs typeface="Segoe UI"/>
              </a:rPr>
              <a:t> </a:t>
            </a:r>
            <a:r>
              <a:rPr lang="en-US" sz="2400" err="1">
                <a:latin typeface="Segoe UI"/>
                <a:cs typeface="Segoe UI"/>
              </a:rPr>
              <a:t>látek</a:t>
            </a:r>
            <a:r>
              <a:rPr lang="en-US" sz="2400">
                <a:latin typeface="Segoe UI"/>
                <a:cs typeface="Segoe UI"/>
              </a:rPr>
              <a:t>, </a:t>
            </a:r>
            <a:r>
              <a:rPr lang="en-US" sz="2400" err="1">
                <a:latin typeface="Segoe UI"/>
                <a:cs typeface="Segoe UI"/>
              </a:rPr>
              <a:t>např</a:t>
            </a:r>
            <a:r>
              <a:rPr lang="en-US" sz="2400">
                <a:latin typeface="Segoe UI"/>
                <a:cs typeface="Segoe UI"/>
              </a:rPr>
              <a:t> </a:t>
            </a:r>
            <a:r>
              <a:rPr lang="en-US" sz="2400" err="1">
                <a:latin typeface="Segoe UI"/>
                <a:cs typeface="Segoe UI"/>
              </a:rPr>
              <a:t>vitaminů</a:t>
            </a:r>
            <a:r>
              <a:rPr lang="en-US" sz="2400">
                <a:latin typeface="Segoe UI"/>
                <a:cs typeface="Segoe UI"/>
              </a:rPr>
              <a:t> a </a:t>
            </a:r>
            <a:r>
              <a:rPr lang="en-US" sz="2400" err="1">
                <a:latin typeface="Segoe UI"/>
                <a:cs typeface="Segoe UI"/>
              </a:rPr>
              <a:t>minerálů</a:t>
            </a:r>
            <a:r>
              <a:rPr lang="en-US" sz="2400">
                <a:latin typeface="Segoe UI"/>
                <a:cs typeface="Segoe UI"/>
              </a:rPr>
              <a:t>. Z </a:t>
            </a:r>
            <a:r>
              <a:rPr lang="en-US" sz="2400" err="1">
                <a:latin typeface="Segoe UI"/>
                <a:cs typeface="Segoe UI"/>
              </a:rPr>
              <a:t>řas</a:t>
            </a:r>
            <a:r>
              <a:rPr lang="en-US" sz="2400">
                <a:latin typeface="Segoe UI"/>
                <a:cs typeface="Segoe UI"/>
              </a:rPr>
              <a:t> se </a:t>
            </a:r>
            <a:r>
              <a:rPr lang="en-US" sz="2400" err="1">
                <a:latin typeface="Segoe UI"/>
                <a:cs typeface="Segoe UI"/>
              </a:rPr>
              <a:t>také</a:t>
            </a:r>
            <a:r>
              <a:rPr lang="en-US" sz="2400">
                <a:latin typeface="Segoe UI"/>
                <a:cs typeface="Segoe UI"/>
              </a:rPr>
              <a:t> </a:t>
            </a:r>
            <a:r>
              <a:rPr lang="en-US" sz="2400" err="1">
                <a:latin typeface="Segoe UI"/>
                <a:cs typeface="Segoe UI"/>
              </a:rPr>
              <a:t>vyrábějí</a:t>
            </a:r>
            <a:r>
              <a:rPr lang="en-US" sz="2400">
                <a:latin typeface="Segoe UI"/>
                <a:cs typeface="Segoe UI"/>
              </a:rPr>
              <a:t> </a:t>
            </a:r>
            <a:r>
              <a:rPr lang="en-US" sz="2400" err="1">
                <a:latin typeface="Segoe UI"/>
                <a:cs typeface="Segoe UI"/>
              </a:rPr>
              <a:t>vlákna</a:t>
            </a:r>
            <a:r>
              <a:rPr lang="en-US" sz="2400">
                <a:latin typeface="Segoe UI"/>
                <a:cs typeface="Segoe UI"/>
              </a:rPr>
              <a:t>, </a:t>
            </a:r>
            <a:r>
              <a:rPr lang="en-US" sz="2400" err="1">
                <a:latin typeface="Segoe UI"/>
                <a:cs typeface="Segoe UI"/>
              </a:rPr>
              <a:t>která</a:t>
            </a:r>
            <a:r>
              <a:rPr lang="en-US" sz="2400">
                <a:latin typeface="Segoe UI"/>
                <a:cs typeface="Segoe UI"/>
              </a:rPr>
              <a:t> se </a:t>
            </a:r>
            <a:r>
              <a:rPr lang="en-US" sz="2400" err="1">
                <a:latin typeface="Segoe UI"/>
                <a:cs typeface="Segoe UI"/>
              </a:rPr>
              <a:t>zpracovávají</a:t>
            </a:r>
            <a:r>
              <a:rPr lang="en-US" sz="2400">
                <a:latin typeface="Segoe UI"/>
                <a:cs typeface="Segoe UI"/>
              </a:rPr>
              <a:t> v </a:t>
            </a:r>
            <a:r>
              <a:rPr lang="en-US" sz="2400" err="1">
                <a:latin typeface="Segoe UI"/>
                <a:cs typeface="Segoe UI"/>
              </a:rPr>
              <a:t>textilním</a:t>
            </a:r>
            <a:r>
              <a:rPr lang="en-US" sz="2400">
                <a:latin typeface="Segoe UI"/>
                <a:cs typeface="Segoe UI"/>
              </a:rPr>
              <a:t> </a:t>
            </a:r>
            <a:r>
              <a:rPr lang="en-US" sz="2400" err="1">
                <a:latin typeface="Segoe UI"/>
                <a:cs typeface="Segoe UI"/>
              </a:rPr>
              <a:t>průmyslu</a:t>
            </a:r>
            <a:r>
              <a:rPr lang="en-US" sz="2400">
                <a:latin typeface="Segoe UI"/>
                <a:cs typeface="Segoe UI"/>
              </a:rPr>
              <a:t>. </a:t>
            </a:r>
          </a:p>
        </p:txBody>
      </p:sp>
    </p:spTree>
    <p:extLst>
      <p:ext uri="{BB962C8B-B14F-4D97-AF65-F5344CB8AC3E}">
        <p14:creationId xmlns:p14="http://schemas.microsoft.com/office/powerpoint/2010/main" val="2051554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F760BABA-A72D-42B6-B7F4-32BB0B117339}"/>
              </a:ext>
            </a:extLst>
          </p:cNvPr>
          <p:cNvSpPr>
            <a:spLocks noGrp="1"/>
          </p:cNvSpPr>
          <p:nvPr>
            <p:ph type="ctrTitle"/>
          </p:nvPr>
        </p:nvSpPr>
        <p:spPr>
          <a:xfrm>
            <a:off x="6737737" y="467280"/>
            <a:ext cx="4805996" cy="1401448"/>
          </a:xfrm>
        </p:spPr>
        <p:txBody>
          <a:bodyPr anchor="t">
            <a:normAutofit fontScale="90000"/>
          </a:bodyPr>
          <a:lstStyle/>
          <a:p>
            <a:pPr algn="l"/>
            <a:r>
              <a:rPr lang="cs-CZ" sz="4400" b="1" i="1">
                <a:ea typeface="+mj-lt"/>
                <a:cs typeface="+mj-lt"/>
              </a:rPr>
              <a:t>Mrtvé moře </a:t>
            </a:r>
            <a:r>
              <a:rPr lang="cs-CZ" sz="4400" i="1">
                <a:ea typeface="+mj-lt"/>
                <a:cs typeface="+mj-lt"/>
              </a:rPr>
              <a:t>je nejslanějším jezerem na světě. Množstvím soli předčilo i jezera </a:t>
            </a:r>
            <a:r>
              <a:rPr lang="cs-CZ" sz="4400" i="1" err="1">
                <a:ea typeface="+mj-lt"/>
                <a:cs typeface="+mj-lt"/>
              </a:rPr>
              <a:t>Assal</a:t>
            </a:r>
            <a:r>
              <a:rPr lang="cs-CZ" sz="4400" i="1">
                <a:ea typeface="+mj-lt"/>
                <a:cs typeface="+mj-lt"/>
              </a:rPr>
              <a:t>, </a:t>
            </a:r>
            <a:r>
              <a:rPr lang="cs-CZ" sz="4400" i="1" err="1">
                <a:ea typeface="+mj-lt"/>
                <a:cs typeface="+mj-lt"/>
              </a:rPr>
              <a:t>Garabogazkol</a:t>
            </a:r>
            <a:r>
              <a:rPr lang="cs-CZ" sz="4400" i="1">
                <a:ea typeface="+mj-lt"/>
                <a:cs typeface="+mj-lt"/>
              </a:rPr>
              <a:t> a další antarktická jezera. Jeho voda je skoro 10x slanější než mořská voda a téměř 9x slanější než voda z oceánu.</a:t>
            </a:r>
            <a:endParaRPr lang="cs-CZ"/>
          </a:p>
          <a:p>
            <a:pPr algn="l"/>
            <a:endParaRPr lang="cs-CZ" sz="4400">
              <a:solidFill>
                <a:srgbClr val="000000"/>
              </a:solidFill>
              <a:cs typeface="Calibri Light"/>
            </a:endParaRPr>
          </a:p>
        </p:txBody>
      </p:sp>
      <p:sp>
        <p:nvSpPr>
          <p:cNvPr id="3" name="Podnadpis 2">
            <a:extLst>
              <a:ext uri="{FF2B5EF4-FFF2-40B4-BE49-F238E27FC236}">
                <a16:creationId xmlns:a16="http://schemas.microsoft.com/office/drawing/2014/main" id="{C3F6FC5A-08D5-48B7-BD1A-F11342426DB2}"/>
              </a:ext>
            </a:extLst>
          </p:cNvPr>
          <p:cNvSpPr>
            <a:spLocks noGrp="1"/>
          </p:cNvSpPr>
          <p:nvPr>
            <p:ph type="subTitle" idx="1"/>
          </p:nvPr>
        </p:nvSpPr>
        <p:spPr>
          <a:xfrm>
            <a:off x="5299190" y="3256149"/>
            <a:ext cx="4805691" cy="838831"/>
          </a:xfrm>
        </p:spPr>
        <p:txBody>
          <a:bodyPr anchor="b">
            <a:normAutofit/>
          </a:bodyPr>
          <a:lstStyle/>
          <a:p>
            <a:pPr algn="l"/>
            <a:r>
              <a:rPr lang="cs-CZ" sz="1800">
                <a:solidFill>
                  <a:srgbClr val="000000"/>
                </a:solidFill>
                <a:cs typeface="Calibri"/>
              </a:rPr>
              <a:t>,</a:t>
            </a:r>
            <a:endParaRPr lang="cs-CZ" sz="1800">
              <a:solidFill>
                <a:srgbClr val="000000"/>
              </a:solidFill>
            </a:endParaRPr>
          </a:p>
        </p:txBody>
      </p:sp>
      <p:sp>
        <p:nvSpPr>
          <p:cNvPr id="19"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Obrázek 4">
            <a:extLst>
              <a:ext uri="{FF2B5EF4-FFF2-40B4-BE49-F238E27FC236}">
                <a16:creationId xmlns:a16="http://schemas.microsoft.com/office/drawing/2014/main" id="{2614E993-7A30-4340-9C83-C7CC7ABDF418}"/>
              </a:ext>
            </a:extLst>
          </p:cNvPr>
          <p:cNvPicPr>
            <a:picLocks noChangeAspect="1"/>
          </p:cNvPicPr>
          <p:nvPr/>
        </p:nvPicPr>
        <p:blipFill rotWithShape="1">
          <a:blip r:embed="rId3">
            <a:alphaModFix/>
          </a:blip>
          <a:srcRect l="16045" r="21388" b="2"/>
          <a:stretch/>
        </p:blipFill>
        <p:spPr>
          <a:xfrm>
            <a:off x="-47893" y="768564"/>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157278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70FE0EDD-7208-4CE8-A887-7FF275E32885}"/>
              </a:ext>
            </a:extLst>
          </p:cNvPr>
          <p:cNvSpPr>
            <a:spLocks noGrp="1"/>
          </p:cNvSpPr>
          <p:nvPr>
            <p:ph type="ctrTitle"/>
          </p:nvPr>
        </p:nvSpPr>
        <p:spPr>
          <a:xfrm>
            <a:off x="2973931" y="2975613"/>
            <a:ext cx="6105194" cy="2031055"/>
          </a:xfrm>
        </p:spPr>
        <p:txBody>
          <a:bodyPr>
            <a:normAutofit fontScale="90000"/>
          </a:bodyPr>
          <a:lstStyle/>
          <a:p>
            <a:r>
              <a:rPr lang="cs-CZ">
                <a:ea typeface="+mj-lt"/>
                <a:cs typeface="+mj-lt"/>
              </a:rPr>
              <a:t>Nejhlubší místo oceánu je větší než Mount Everest</a:t>
            </a:r>
            <a:endParaRPr lang="cs-CZ"/>
          </a:p>
          <a:p>
            <a:endParaRPr lang="cs-CZ">
              <a:solidFill>
                <a:srgbClr val="FFFFFF"/>
              </a:solidFill>
              <a:cs typeface="Calibri Light"/>
            </a:endParaRPr>
          </a:p>
        </p:txBody>
      </p:sp>
      <p:sp>
        <p:nvSpPr>
          <p:cNvPr id="3" name="Podnadpis 2">
            <a:extLst>
              <a:ext uri="{FF2B5EF4-FFF2-40B4-BE49-F238E27FC236}">
                <a16:creationId xmlns:a16="http://schemas.microsoft.com/office/drawing/2014/main" id="{4F4ED76F-3252-40BC-A338-3F3C663BC1CC}"/>
              </a:ext>
            </a:extLst>
          </p:cNvPr>
          <p:cNvSpPr>
            <a:spLocks noGrp="1"/>
          </p:cNvSpPr>
          <p:nvPr>
            <p:ph type="subTitle" idx="1"/>
          </p:nvPr>
        </p:nvSpPr>
        <p:spPr>
          <a:xfrm>
            <a:off x="3045368" y="4074718"/>
            <a:ext cx="6105194" cy="682079"/>
          </a:xfrm>
        </p:spPr>
        <p:txBody>
          <a:bodyPr>
            <a:normAutofit/>
          </a:bodyPr>
          <a:lstStyle/>
          <a:p>
            <a:endParaRPr lang="cs-CZ">
              <a:solidFill>
                <a:srgbClr val="FFFFFF"/>
              </a:solidFill>
            </a:endParaRPr>
          </a:p>
        </p:txBody>
      </p:sp>
    </p:spTree>
    <p:extLst>
      <p:ext uri="{BB962C8B-B14F-4D97-AF65-F5344CB8AC3E}">
        <p14:creationId xmlns:p14="http://schemas.microsoft.com/office/powerpoint/2010/main" val="3123877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75FDFF-891C-4A36-B2FF-776C99F0170E}"/>
              </a:ext>
            </a:extLst>
          </p:cNvPr>
          <p:cNvSpPr>
            <a:spLocks noGrp="1"/>
          </p:cNvSpPr>
          <p:nvPr>
            <p:ph type="ctrTitle"/>
          </p:nvPr>
        </p:nvSpPr>
        <p:spPr>
          <a:xfrm>
            <a:off x="671185" y="1094843"/>
            <a:ext cx="10411216" cy="410771"/>
          </a:xfrm>
        </p:spPr>
        <p:txBody>
          <a:bodyPr>
            <a:normAutofit fontScale="90000"/>
          </a:bodyPr>
          <a:lstStyle/>
          <a:p>
            <a:pPr algn="l"/>
            <a:r>
              <a:rPr lang="cs-CZ" sz="5400">
                <a:ea typeface="+mj-lt"/>
                <a:cs typeface="+mj-lt"/>
              </a:rPr>
              <a:t>1 kilogram vody obsahuje 35 gramů soli</a:t>
            </a:r>
            <a:endParaRPr lang="cs-CZ"/>
          </a:p>
          <a:p>
            <a:pPr algn="l"/>
            <a:endParaRPr lang="cs-CZ" sz="5400">
              <a:cs typeface="Calibri Light"/>
            </a:endParaRPr>
          </a:p>
        </p:txBody>
      </p:sp>
      <p:sp>
        <p:nvSpPr>
          <p:cNvPr id="3" name="Podnadpis 2">
            <a:extLst>
              <a:ext uri="{FF2B5EF4-FFF2-40B4-BE49-F238E27FC236}">
                <a16:creationId xmlns:a16="http://schemas.microsoft.com/office/drawing/2014/main" id="{223DE6CB-1E5A-4794-89BB-495556D737C6}"/>
              </a:ext>
            </a:extLst>
          </p:cNvPr>
          <p:cNvSpPr>
            <a:spLocks noGrp="1"/>
          </p:cNvSpPr>
          <p:nvPr>
            <p:ph type="subTitle" idx="1"/>
          </p:nvPr>
        </p:nvSpPr>
        <p:spPr>
          <a:xfrm>
            <a:off x="838199" y="1293973"/>
            <a:ext cx="10411216" cy="577199"/>
          </a:xfrm>
        </p:spPr>
        <p:txBody>
          <a:bodyPr vert="horz" lIns="91440" tIns="45720" rIns="91440" bIns="45720" rtlCol="0" anchor="t">
            <a:noAutofit/>
          </a:bodyPr>
          <a:lstStyle/>
          <a:p>
            <a:pPr algn="l"/>
            <a:r>
              <a:rPr lang="cs-CZ" sz="4000">
                <a:ea typeface="+mn-lt"/>
                <a:cs typeface="+mn-lt"/>
              </a:rPr>
              <a:t>Mezi nejznámější moře patří černé, rudé severní, Baltské a Arabské moře</a:t>
            </a:r>
            <a:endParaRPr lang="cs-CZ" sz="4000">
              <a:cs typeface="Calibri"/>
            </a:endParaRPr>
          </a:p>
          <a:p>
            <a:pPr algn="l"/>
            <a:endParaRPr lang="cs-CZ">
              <a:cs typeface="Calibri"/>
            </a:endParaRPr>
          </a:p>
        </p:txBody>
      </p:sp>
      <p:pic>
        <p:nvPicPr>
          <p:cNvPr id="4" name="Obrázek 4">
            <a:extLst>
              <a:ext uri="{FF2B5EF4-FFF2-40B4-BE49-F238E27FC236}">
                <a16:creationId xmlns:a16="http://schemas.microsoft.com/office/drawing/2014/main" id="{F6A24EB8-9D63-435A-BBFD-835708B3A610}"/>
              </a:ext>
            </a:extLst>
          </p:cNvPr>
          <p:cNvPicPr>
            <a:picLocks noChangeAspect="1"/>
          </p:cNvPicPr>
          <p:nvPr/>
        </p:nvPicPr>
        <p:blipFill>
          <a:blip r:embed="rId2"/>
          <a:stretch>
            <a:fillRect/>
          </a:stretch>
        </p:blipFill>
        <p:spPr>
          <a:xfrm>
            <a:off x="2252472" y="2640837"/>
            <a:ext cx="7589133" cy="3939705"/>
          </a:xfrm>
          <a:prstGeom prst="rect">
            <a:avLst/>
          </a:prstGeom>
        </p:spPr>
      </p:pic>
    </p:spTree>
    <p:extLst>
      <p:ext uri="{BB962C8B-B14F-4D97-AF65-F5344CB8AC3E}">
        <p14:creationId xmlns:p14="http://schemas.microsoft.com/office/powerpoint/2010/main" val="246514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87995-06C0-4883-B674-85D5D97633B1}"/>
              </a:ext>
            </a:extLst>
          </p:cNvPr>
          <p:cNvSpPr>
            <a:spLocks noGrp="1"/>
          </p:cNvSpPr>
          <p:nvPr>
            <p:ph type="ctrTitle"/>
          </p:nvPr>
        </p:nvSpPr>
        <p:spPr>
          <a:xfrm>
            <a:off x="1479176" y="-1199496"/>
            <a:ext cx="9144000" cy="2387600"/>
          </a:xfrm>
        </p:spPr>
        <p:txBody>
          <a:bodyPr/>
          <a:lstStyle/>
          <a:p>
            <a:r>
              <a:rPr lang="en-US">
                <a:cs typeface="Calibri Light"/>
              </a:rPr>
              <a:t>Zajímavosti</a:t>
            </a:r>
          </a:p>
        </p:txBody>
      </p:sp>
      <p:sp>
        <p:nvSpPr>
          <p:cNvPr id="3" name="Subtitle 2">
            <a:extLst>
              <a:ext uri="{FF2B5EF4-FFF2-40B4-BE49-F238E27FC236}">
                <a16:creationId xmlns:a16="http://schemas.microsoft.com/office/drawing/2014/main" id="{53F92581-86FD-4436-A124-3B4CEA9BD16B}"/>
              </a:ext>
            </a:extLst>
          </p:cNvPr>
          <p:cNvSpPr>
            <a:spLocks noGrp="1"/>
          </p:cNvSpPr>
          <p:nvPr>
            <p:ph type="subTitle" idx="1"/>
          </p:nvPr>
        </p:nvSpPr>
        <p:spPr>
          <a:xfrm>
            <a:off x="1981200" y="1710485"/>
            <a:ext cx="9144000" cy="3466631"/>
          </a:xfrm>
        </p:spPr>
        <p:txBody>
          <a:bodyPr vert="horz" lIns="91440" tIns="45720" rIns="91440" bIns="45720" rtlCol="0" anchor="t">
            <a:normAutofit fontScale="92500" lnSpcReduction="20000"/>
          </a:bodyPr>
          <a:lstStyle/>
          <a:p>
            <a:r>
              <a:rPr lang="en-US">
                <a:cs typeface="Calibri"/>
              </a:rPr>
              <a:t>Do </a:t>
            </a:r>
            <a:r>
              <a:rPr lang="en-US" err="1">
                <a:cs typeface="Calibri"/>
              </a:rPr>
              <a:t>největší</a:t>
            </a:r>
            <a:r>
              <a:rPr lang="en-US">
                <a:cs typeface="Calibri"/>
              </a:rPr>
              <a:t> </a:t>
            </a:r>
            <a:r>
              <a:rPr lang="en-US" err="1">
                <a:cs typeface="Calibri"/>
              </a:rPr>
              <a:t>hloubky</a:t>
            </a:r>
            <a:r>
              <a:rPr lang="en-US">
                <a:cs typeface="Calibri"/>
              </a:rPr>
              <a:t> se </a:t>
            </a:r>
            <a:r>
              <a:rPr lang="en-US" err="1">
                <a:cs typeface="Calibri"/>
              </a:rPr>
              <a:t>ponořila</a:t>
            </a:r>
            <a:r>
              <a:rPr lang="en-US">
                <a:cs typeface="Calibri"/>
              </a:rPr>
              <a:t> </a:t>
            </a:r>
            <a:r>
              <a:rPr lang="en-US" err="1">
                <a:cs typeface="Calibri"/>
              </a:rPr>
              <a:t>ponorka</a:t>
            </a:r>
            <a:r>
              <a:rPr lang="en-US">
                <a:cs typeface="Calibri"/>
              </a:rPr>
              <a:t> </a:t>
            </a:r>
            <a:r>
              <a:rPr lang="en-US" err="1">
                <a:cs typeface="Calibri"/>
              </a:rPr>
              <a:t>která</a:t>
            </a:r>
            <a:r>
              <a:rPr lang="en-US">
                <a:cs typeface="Calibri"/>
              </a:rPr>
              <a:t> se </a:t>
            </a:r>
            <a:r>
              <a:rPr lang="en-US" err="1">
                <a:cs typeface="Calibri"/>
              </a:rPr>
              <a:t>ponořila</a:t>
            </a:r>
            <a:r>
              <a:rPr lang="en-US">
                <a:cs typeface="Calibri"/>
              </a:rPr>
              <a:t> </a:t>
            </a:r>
            <a:r>
              <a:rPr lang="en-US" err="1">
                <a:cs typeface="Calibri"/>
              </a:rPr>
              <a:t>na</a:t>
            </a:r>
            <a:r>
              <a:rPr lang="en-US">
                <a:cs typeface="Calibri"/>
              </a:rPr>
              <a:t> </a:t>
            </a:r>
            <a:r>
              <a:rPr lang="en-US" err="1">
                <a:cs typeface="Calibri"/>
              </a:rPr>
              <a:t>dně</a:t>
            </a:r>
            <a:r>
              <a:rPr lang="en-US">
                <a:cs typeface="Calibri"/>
              </a:rPr>
              <a:t> </a:t>
            </a:r>
            <a:r>
              <a:rPr lang="en-US" err="1">
                <a:cs typeface="Calibri"/>
              </a:rPr>
              <a:t>Marianského</a:t>
            </a:r>
            <a:r>
              <a:rPr lang="en-US">
                <a:cs typeface="Calibri"/>
              </a:rPr>
              <a:t> </a:t>
            </a:r>
            <a:r>
              <a:rPr lang="en-US" err="1">
                <a:cs typeface="Calibri"/>
              </a:rPr>
              <a:t>příkopu</a:t>
            </a:r>
            <a:r>
              <a:rPr lang="en-US">
                <a:cs typeface="Calibri"/>
              </a:rPr>
              <a:t> </a:t>
            </a:r>
            <a:r>
              <a:rPr lang="en-US" err="1">
                <a:cs typeface="Calibri"/>
              </a:rPr>
              <a:t>todiž</a:t>
            </a:r>
            <a:r>
              <a:rPr lang="en-US">
                <a:cs typeface="Calibri"/>
              </a:rPr>
              <a:t> 10 927</a:t>
            </a:r>
          </a:p>
          <a:p>
            <a:endParaRPr lang="en-US">
              <a:cs typeface="Calibri"/>
            </a:endParaRPr>
          </a:p>
          <a:p>
            <a:endParaRPr lang="en-US">
              <a:cs typeface="Calibri"/>
            </a:endParaRPr>
          </a:p>
          <a:p>
            <a:r>
              <a:rPr lang="en-US" err="1">
                <a:ea typeface="+mn-lt"/>
                <a:cs typeface="+mn-lt"/>
              </a:rPr>
              <a:t>Dodnes</a:t>
            </a:r>
            <a:r>
              <a:rPr lang="en-US">
                <a:ea typeface="+mn-lt"/>
                <a:cs typeface="+mn-lt"/>
              </a:rPr>
              <a:t> </a:t>
            </a:r>
            <a:r>
              <a:rPr lang="en-US" err="1">
                <a:ea typeface="+mn-lt"/>
                <a:cs typeface="+mn-lt"/>
              </a:rPr>
              <a:t>pořádně</a:t>
            </a:r>
            <a:r>
              <a:rPr lang="en-US">
                <a:ea typeface="+mn-lt"/>
                <a:cs typeface="+mn-lt"/>
              </a:rPr>
              <a:t> </a:t>
            </a:r>
            <a:r>
              <a:rPr lang="en-US" err="1">
                <a:ea typeface="+mn-lt"/>
                <a:cs typeface="+mn-lt"/>
              </a:rPr>
              <a:t>nevíme</a:t>
            </a:r>
            <a:r>
              <a:rPr lang="en-US">
                <a:ea typeface="+mn-lt"/>
                <a:cs typeface="+mn-lt"/>
              </a:rPr>
              <a:t> co </a:t>
            </a:r>
            <a:r>
              <a:rPr lang="en-US" err="1">
                <a:ea typeface="+mn-lt"/>
                <a:cs typeface="+mn-lt"/>
              </a:rPr>
              <a:t>nebo</a:t>
            </a:r>
            <a:r>
              <a:rPr lang="en-US">
                <a:ea typeface="+mn-lt"/>
                <a:cs typeface="+mn-lt"/>
              </a:rPr>
              <a:t> </a:t>
            </a:r>
            <a:r>
              <a:rPr lang="en-US" err="1">
                <a:ea typeface="+mn-lt"/>
                <a:cs typeface="+mn-lt"/>
              </a:rPr>
              <a:t>kdo</a:t>
            </a:r>
            <a:r>
              <a:rPr lang="en-US">
                <a:ea typeface="+mn-lt"/>
                <a:cs typeface="+mn-lt"/>
              </a:rPr>
              <a:t> </a:t>
            </a:r>
            <a:r>
              <a:rPr lang="en-US" err="1">
                <a:ea typeface="+mn-lt"/>
                <a:cs typeface="+mn-lt"/>
              </a:rPr>
              <a:t>océány</a:t>
            </a:r>
            <a:r>
              <a:rPr lang="en-US">
                <a:ea typeface="+mn-lt"/>
                <a:cs typeface="+mn-lt"/>
              </a:rPr>
              <a:t> </a:t>
            </a:r>
            <a:r>
              <a:rPr lang="en-US" err="1">
                <a:ea typeface="+mn-lt"/>
                <a:cs typeface="+mn-lt"/>
              </a:rPr>
              <a:t>obývá</a:t>
            </a:r>
            <a:r>
              <a:rPr lang="en-US">
                <a:ea typeface="+mn-lt"/>
                <a:cs typeface="+mn-lt"/>
              </a:rPr>
              <a:t>. Na </a:t>
            </a:r>
            <a:r>
              <a:rPr lang="en-US" err="1">
                <a:ea typeface="+mn-lt"/>
                <a:cs typeface="+mn-lt"/>
              </a:rPr>
              <a:t>dně</a:t>
            </a:r>
            <a:r>
              <a:rPr lang="en-US">
                <a:ea typeface="+mn-lt"/>
                <a:cs typeface="+mn-lt"/>
              </a:rPr>
              <a:t> </a:t>
            </a:r>
            <a:r>
              <a:rPr lang="en-US" err="1">
                <a:ea typeface="+mn-lt"/>
                <a:cs typeface="+mn-lt"/>
              </a:rPr>
              <a:t>oceánu</a:t>
            </a:r>
            <a:r>
              <a:rPr lang="en-US">
                <a:ea typeface="+mn-lt"/>
                <a:cs typeface="+mn-lt"/>
              </a:rPr>
              <a:t> </a:t>
            </a:r>
            <a:r>
              <a:rPr lang="en-US" err="1">
                <a:ea typeface="+mn-lt"/>
                <a:cs typeface="+mn-lt"/>
              </a:rPr>
              <a:t>žíjí</a:t>
            </a:r>
            <a:r>
              <a:rPr lang="en-US">
                <a:ea typeface="+mn-lt"/>
                <a:cs typeface="+mn-lt"/>
              </a:rPr>
              <a:t> </a:t>
            </a:r>
            <a:r>
              <a:rPr lang="en-US" err="1">
                <a:ea typeface="+mn-lt"/>
                <a:cs typeface="+mn-lt"/>
              </a:rPr>
              <a:t>i</a:t>
            </a:r>
            <a:r>
              <a:rPr lang="en-US">
                <a:ea typeface="+mn-lt"/>
                <a:cs typeface="+mn-lt"/>
              </a:rPr>
              <a:t> </a:t>
            </a:r>
            <a:r>
              <a:rPr lang="en-US" err="1">
                <a:ea typeface="+mn-lt"/>
                <a:cs typeface="+mn-lt"/>
              </a:rPr>
              <a:t>nesmrtelní</a:t>
            </a:r>
            <a:r>
              <a:rPr lang="en-US">
                <a:ea typeface="+mn-lt"/>
                <a:cs typeface="+mn-lt"/>
              </a:rPr>
              <a:t> </a:t>
            </a:r>
            <a:r>
              <a:rPr lang="en-US" err="1">
                <a:ea typeface="+mn-lt"/>
                <a:cs typeface="+mn-lt"/>
              </a:rPr>
              <a:t>živočichové</a:t>
            </a:r>
            <a:r>
              <a:rPr lang="en-US">
                <a:ea typeface="+mn-lt"/>
                <a:cs typeface="+mn-lt"/>
              </a:rPr>
              <a:t>. Asi </a:t>
            </a:r>
          </a:p>
          <a:p>
            <a:r>
              <a:rPr lang="en-US">
                <a:ea typeface="+mn-lt"/>
                <a:cs typeface="+mn-lt"/>
              </a:rPr>
              <a:t>80/ </a:t>
            </a:r>
            <a:r>
              <a:rPr lang="en-US" err="1">
                <a:ea typeface="+mn-lt"/>
                <a:cs typeface="+mn-lt"/>
              </a:rPr>
              <a:t>veškerého</a:t>
            </a:r>
            <a:r>
              <a:rPr lang="en-US">
                <a:ea typeface="+mn-lt"/>
                <a:cs typeface="+mn-lt"/>
              </a:rPr>
              <a:t> </a:t>
            </a:r>
            <a:r>
              <a:rPr lang="en-US" err="1">
                <a:ea typeface="+mn-lt"/>
                <a:cs typeface="+mn-lt"/>
              </a:rPr>
              <a:t>života</a:t>
            </a:r>
            <a:r>
              <a:rPr lang="en-US">
                <a:ea typeface="+mn-lt"/>
                <a:cs typeface="+mn-lt"/>
              </a:rPr>
              <a:t> je v </a:t>
            </a:r>
            <a:r>
              <a:rPr lang="en-US" err="1">
                <a:ea typeface="+mn-lt"/>
                <a:cs typeface="+mn-lt"/>
              </a:rPr>
              <a:t>oceánech</a:t>
            </a:r>
            <a:endParaRPr lang="en-US" err="1">
              <a:cs typeface="Calibri" panose="020F0502020204030204"/>
            </a:endParaRPr>
          </a:p>
          <a:p>
            <a:r>
              <a:rPr lang="en-US">
                <a:ea typeface="+mn-lt"/>
                <a:cs typeface="+mn-lt"/>
              </a:rPr>
              <a:t>[10:56] Viola </a:t>
            </a:r>
            <a:r>
              <a:rPr lang="en-US" err="1">
                <a:ea typeface="+mn-lt"/>
                <a:cs typeface="+mn-lt"/>
              </a:rPr>
              <a:t>Masopustová</a:t>
            </a:r>
            <a:endParaRPr lang="en-US" err="1"/>
          </a:p>
          <a:p>
            <a:r>
              <a:rPr lang="en-US">
                <a:ea typeface="+mn-lt"/>
                <a:cs typeface="+mn-lt"/>
              </a:rPr>
              <a:t>90 / </a:t>
            </a:r>
            <a:r>
              <a:rPr lang="en-US" err="1">
                <a:ea typeface="+mn-lt"/>
                <a:cs typeface="+mn-lt"/>
              </a:rPr>
              <a:t>sopek</a:t>
            </a:r>
            <a:r>
              <a:rPr lang="en-US">
                <a:ea typeface="+mn-lt"/>
                <a:cs typeface="+mn-lt"/>
              </a:rPr>
              <a:t> je v </a:t>
            </a:r>
            <a:r>
              <a:rPr lang="en-US" err="1">
                <a:ea typeface="+mn-lt"/>
                <a:cs typeface="+mn-lt"/>
              </a:rPr>
              <a:t>oceánech</a:t>
            </a:r>
            <a:endParaRPr lang="en-US" err="1"/>
          </a:p>
          <a:p>
            <a:r>
              <a:rPr lang="en-US">
                <a:ea typeface="+mn-lt"/>
                <a:cs typeface="+mn-lt"/>
              </a:rPr>
              <a:t>V </a:t>
            </a:r>
            <a:r>
              <a:rPr lang="en-US" err="1">
                <a:ea typeface="+mn-lt"/>
                <a:cs typeface="+mn-lt"/>
              </a:rPr>
              <a:t>oceánech</a:t>
            </a:r>
            <a:r>
              <a:rPr lang="en-US">
                <a:ea typeface="+mn-lt"/>
                <a:cs typeface="+mn-lt"/>
              </a:rPr>
              <a:t> se </a:t>
            </a:r>
            <a:r>
              <a:rPr lang="en-US" err="1">
                <a:ea typeface="+mn-lt"/>
                <a:cs typeface="+mn-lt"/>
              </a:rPr>
              <a:t>nachází</a:t>
            </a:r>
            <a:r>
              <a:rPr lang="en-US">
                <a:ea typeface="+mn-lt"/>
                <a:cs typeface="+mn-lt"/>
              </a:rPr>
              <a:t> 771 </a:t>
            </a:r>
            <a:r>
              <a:rPr lang="en-US" err="1">
                <a:ea typeface="+mn-lt"/>
                <a:cs typeface="+mn-lt"/>
              </a:rPr>
              <a:t>bilionů</a:t>
            </a:r>
            <a:r>
              <a:rPr lang="en-US">
                <a:ea typeface="+mn-lt"/>
                <a:cs typeface="+mn-lt"/>
              </a:rPr>
              <a:t> </a:t>
            </a:r>
            <a:r>
              <a:rPr lang="en-US" err="1">
                <a:ea typeface="+mn-lt"/>
                <a:cs typeface="+mn-lt"/>
              </a:rPr>
              <a:t>tolarů</a:t>
            </a:r>
            <a:endParaRPr lang="en-US" err="1"/>
          </a:p>
          <a:p>
            <a:endParaRPr lang="en-US">
              <a:cs typeface="Calibri"/>
            </a:endParaRPr>
          </a:p>
          <a:p>
            <a:endParaRPr lang="en-US">
              <a:cs typeface="Calibri"/>
            </a:endParaRPr>
          </a:p>
          <a:p>
            <a:endParaRPr lang="en-US">
              <a:cs typeface="Calibri"/>
            </a:endParaRPr>
          </a:p>
        </p:txBody>
      </p:sp>
    </p:spTree>
    <p:extLst>
      <p:ext uri="{BB962C8B-B14F-4D97-AF65-F5344CB8AC3E}">
        <p14:creationId xmlns:p14="http://schemas.microsoft.com/office/powerpoint/2010/main" val="2947706920"/>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11</Slides>
  <Notes>0</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Motiv systému Office</vt:lpstr>
      <vt:lpstr>moře</vt:lpstr>
      <vt:lpstr>Kdo žije v moři? Koníček mořský Je to druh mořské ryby. ... Chobotnice. Pokud už máte přírodopis, jistě víte, že chobotnice patří do třídy hlavonožců. ... Delfín. Určitě ho znáte díky rychlosti při plavání, delfín může plavat až 60 km/h. ... Želva. ... Krab. ... Krakatice. </vt:lpstr>
      <vt:lpstr>Mezi savce patří napříkad delfín verlyba kapustnak atd.. </vt:lpstr>
      <vt:lpstr> </vt:lpstr>
      <vt:lpstr> </vt:lpstr>
      <vt:lpstr>Mrtvé moře je nejslanějším jezerem na světě. Množstvím soli předčilo i jezera Assal, Garabogazkol a další antarktická jezera. Jeho voda je skoro 10x slanější než mořská voda a téměř 9x slanější než voda z oceánu. </vt:lpstr>
      <vt:lpstr>Nejhlubší místo oceánu je větší než Mount Everest </vt:lpstr>
      <vt:lpstr>1 kilogram vody obsahuje 35 gramů soli </vt:lpstr>
      <vt:lpstr>Zajímavosti</vt:lpstr>
      <vt:lpstr>Zdroje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
  <cp:revision>5</cp:revision>
  <dcterms:created xsi:type="dcterms:W3CDTF">2021-03-30T18:50:04Z</dcterms:created>
  <dcterms:modified xsi:type="dcterms:W3CDTF">2021-04-22T17:45:06Z</dcterms:modified>
</cp:coreProperties>
</file>