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7254D1-ED83-219F-53C8-B754D8C2DBD4}" v="67" dt="2019-12-09T12:16:08.559"/>
    <p1510:client id="{64FFB38C-1040-4FB9-76A7-8C8E2134DE74}" v="2446" dt="2019-12-06T15:12:52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>
                <a:latin typeface="Times"/>
                <a:cs typeface="Calibri Light"/>
              </a:rPr>
              <a:t>13. - 16. 10. 2019</a:t>
            </a:r>
            <a:br>
              <a:rPr lang="cs-CZ">
                <a:latin typeface="Times"/>
                <a:cs typeface="Calibri Light"/>
              </a:rPr>
            </a:br>
            <a:r>
              <a:rPr lang="cs-CZ" sz="3200">
                <a:latin typeface="Times"/>
                <a:cs typeface="Calibri Light"/>
              </a:rPr>
              <a:t>OP PPR, ZŠ Mohylová, Doma na stejné adrese II.</a:t>
            </a:r>
            <a:endParaRPr lang="cs-CZ" sz="3200">
              <a:latin typeface="Time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cs-CZ" sz="9600">
                <a:latin typeface="Times"/>
                <a:cs typeface="Calibri"/>
              </a:rPr>
              <a:t>Malta</a:t>
            </a:r>
          </a:p>
          <a:p>
            <a:endParaRPr lang="cs-CZ" sz="4000">
              <a:latin typeface="Times"/>
              <a:cs typeface="Calibri"/>
            </a:endParaRPr>
          </a:p>
          <a:p>
            <a:endParaRPr lang="cs-CZ" sz="4000">
              <a:latin typeface="Times"/>
              <a:cs typeface="Calibri"/>
            </a:endParaRPr>
          </a:p>
          <a:p>
            <a:pPr algn="r"/>
            <a:r>
              <a:rPr lang="cs-CZ" sz="4000">
                <a:latin typeface="Times"/>
                <a:cs typeface="Calibri"/>
              </a:rPr>
              <a:t>Mgr. Veronika Pijáková, Mgr. Petra Jiránková</a:t>
            </a:r>
          </a:p>
        </p:txBody>
      </p:sp>
      <p:pic>
        <p:nvPicPr>
          <p:cNvPr id="4" name="Obrázek 4" descr="Obsah obrázku nůž&#10;&#10;Popis vygenerovaný s velmi vysokou mírou spolehlivosti">
            <a:extLst>
              <a:ext uri="{FF2B5EF4-FFF2-40B4-BE49-F238E27FC236}">
                <a16:creationId xmlns:a16="http://schemas.microsoft.com/office/drawing/2014/main" id="{EE23D8E8-791D-4CC8-A98E-BBE84C466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928" y="277277"/>
            <a:ext cx="3514725" cy="750372"/>
          </a:xfrm>
          <a:prstGeom prst="rect">
            <a:avLst/>
          </a:prstGeom>
        </p:spPr>
      </p:pic>
      <p:pic>
        <p:nvPicPr>
          <p:cNvPr id="6" name="Obrázek 6" descr="Obsah obrázku text, podepsat&#10;&#10;Popis vygenerovaný s velmi vysokou mírou spolehlivosti">
            <a:extLst>
              <a:ext uri="{FF2B5EF4-FFF2-40B4-BE49-F238E27FC236}">
                <a16:creationId xmlns:a16="http://schemas.microsoft.com/office/drawing/2014/main" id="{DD4CAD0F-EDC2-4BDB-977A-79CDF7C24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166" y="194510"/>
            <a:ext cx="129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B5285-C650-4695-9D63-1D36AB26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>
                <a:latin typeface="Times"/>
                <a:cs typeface="Calibri Light"/>
              </a:rPr>
              <a:t>INFORMACE O MALTSKÉM ŠKOLSTVÍ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EE3751-6B95-40D0-940C-F5FF372C4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Times"/>
                <a:cs typeface="Calibri"/>
              </a:rPr>
              <a:t>Žáci ve škole v uniformách</a:t>
            </a:r>
          </a:p>
          <a:p>
            <a:r>
              <a:rPr lang="cs-CZ">
                <a:latin typeface="Times"/>
                <a:cs typeface="Calibri"/>
              </a:rPr>
              <a:t>V církevní a státní škole bez školného, poplatek jen v soukromé škole</a:t>
            </a:r>
          </a:p>
          <a:p>
            <a:r>
              <a:rPr lang="cs-CZ">
                <a:latin typeface="Times"/>
                <a:cs typeface="Calibri"/>
              </a:rPr>
              <a:t>Vyučování v angličtině + povinně hodiny maltštiny</a:t>
            </a:r>
          </a:p>
          <a:p>
            <a:r>
              <a:rPr lang="cs-CZ">
                <a:latin typeface="Times"/>
                <a:ea typeface="+mn-lt"/>
                <a:cs typeface="+mn-lt"/>
              </a:rPr>
              <a:t>Děti s OMJ spolu s rodiči mohou navštěvovat zdarma muzea a jiná maltská místa za účelem poznání místní kultury, školy toto podporují.</a:t>
            </a:r>
            <a:endParaRPr lang="cs-CZ">
              <a:latin typeface="Times"/>
              <a:cs typeface="Calibri"/>
            </a:endParaRPr>
          </a:p>
          <a:p>
            <a:r>
              <a:rPr lang="cs-CZ">
                <a:latin typeface="Times"/>
                <a:cs typeface="Calibri"/>
              </a:rPr>
              <a:t>Povinná školní docházka od 5 do 16 let</a:t>
            </a:r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238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budova, život, místnost, vsedě&#10;&#10;Popis vygenerovaný s velmi vysokou mírou spolehlivosti">
            <a:extLst>
              <a:ext uri="{FF2B5EF4-FFF2-40B4-BE49-F238E27FC236}">
                <a16:creationId xmlns:a16="http://schemas.microsoft.com/office/drawing/2014/main" id="{85011BF2-126C-4A05-8049-9EA3581F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532" y="156411"/>
            <a:ext cx="2743200" cy="36576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3DDFAD9-F3D8-42CD-8726-3DD7C0A3A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" y="555625"/>
            <a:ext cx="10515600" cy="1325563"/>
          </a:xfrm>
        </p:spPr>
        <p:txBody>
          <a:bodyPr/>
          <a:lstStyle/>
          <a:p>
            <a:pPr algn="ctr"/>
            <a:r>
              <a:rPr lang="cs-CZ">
                <a:latin typeface="Times"/>
                <a:cs typeface="Calibri Light"/>
              </a:rPr>
              <a:t>ST. JOSEPH SCHOOL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4DEB79-CD3E-4389-9138-FDAC9D965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84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i="1">
                <a:ea typeface="+mn-lt"/>
                <a:cs typeface="+mn-lt"/>
              </a:rPr>
              <a:t> </a:t>
            </a:r>
            <a:r>
              <a:rPr lang="cs-CZ">
                <a:latin typeface="Times"/>
                <a:ea typeface="+mn-lt"/>
                <a:cs typeface="+mn-lt"/>
              </a:rPr>
              <a:t>1. a 2. stupeň s 320 žáky, z toho 10 žáků s OMJ</a:t>
            </a:r>
            <a:endParaRPr lang="cs-CZ">
              <a:latin typeface="Times"/>
              <a:cs typeface="Times"/>
            </a:endParaRPr>
          </a:p>
          <a:p>
            <a:r>
              <a:rPr lang="cs-CZ">
                <a:latin typeface="Times"/>
                <a:ea typeface="+mn-lt"/>
                <a:cs typeface="+mn-lt"/>
              </a:rPr>
              <a:t>Každé ráno setkání s paní ředitelkou na dvorku školy</a:t>
            </a:r>
            <a:endParaRPr lang="cs-CZ">
              <a:latin typeface="Times"/>
              <a:cs typeface="Calibri"/>
            </a:endParaRPr>
          </a:p>
          <a:p>
            <a:r>
              <a:rPr lang="cs-CZ">
                <a:latin typeface="Times"/>
                <a:ea typeface="+mn-lt"/>
                <a:cs typeface="+mn-lt"/>
              </a:rPr>
              <a:t>Žáci s OMJ speciální hodiny angličtiny </a:t>
            </a:r>
          </a:p>
          <a:p>
            <a:pPr marL="0" indent="0">
              <a:buNone/>
            </a:pPr>
            <a:r>
              <a:rPr lang="cs-CZ">
                <a:latin typeface="Times"/>
                <a:ea typeface="+mn-lt"/>
                <a:cs typeface="+mn-lt"/>
              </a:rPr>
              <a:t>   nebo 1 tzv. přípravný rok – komunikace v angličtině</a:t>
            </a:r>
            <a:endParaRPr lang="cs-CZ">
              <a:cs typeface="Calibri" panose="020F0502020204030204"/>
            </a:endParaRPr>
          </a:p>
          <a:p>
            <a:r>
              <a:rPr lang="cs-CZ">
                <a:latin typeface="Times"/>
                <a:ea typeface="+mn-lt"/>
                <a:cs typeface="+mn-lt"/>
              </a:rPr>
              <a:t>Podpora pro žáky s OMJ – exkurze školy mimo školu po okolí, do muzeí za účelem poznání maltské kultury</a:t>
            </a:r>
          </a:p>
          <a:p>
            <a:r>
              <a:rPr lang="cs-CZ">
                <a:latin typeface="Times"/>
                <a:ea typeface="+mn-lt"/>
                <a:cs typeface="+mn-lt"/>
              </a:rPr>
              <a:t>Pro rodiče Dny otevřených dveří, vzdělávací týden, Den matek, koncerty, konzultace a třídní schůzky</a:t>
            </a:r>
          </a:p>
          <a:p>
            <a:r>
              <a:rPr lang="cs-CZ">
                <a:latin typeface="Times"/>
                <a:ea typeface="+mn-lt"/>
                <a:cs typeface="+mn-lt"/>
              </a:rPr>
              <a:t>Metody z dramatické výchovy, projektové vyučování, skupinová práce</a:t>
            </a:r>
          </a:p>
          <a:p>
            <a:endParaRPr lang="cs-CZ" i="1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054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532F6-746E-49D4-AC37-7024229CE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>
                <a:latin typeface="Times"/>
                <a:cs typeface="Calibri Light"/>
              </a:rPr>
              <a:t>MARIA REGINA COLLEGE NAXXAR INDUCTION CENTRE</a:t>
            </a:r>
            <a:endParaRPr lang="cs-CZ" sz="2800">
              <a:latin typeface="Times"/>
              <a:cs typeface="Times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08738A9-B87C-41B3-9CB2-B02D2E655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590" y="163261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Times"/>
                <a:cs typeface="Calibri"/>
              </a:rPr>
              <a:t>1. a 2. stupeň s více než 1000 žáky, z toho 180 žáků s OMJ</a:t>
            </a:r>
          </a:p>
          <a:p>
            <a:r>
              <a:rPr lang="cs-CZ">
                <a:latin typeface="Times"/>
                <a:cs typeface="Calibri"/>
              </a:rPr>
              <a:t>Přípravný roční program pro děti s OMJ</a:t>
            </a:r>
            <a:endParaRPr lang="cs-CZ"/>
          </a:p>
          <a:p>
            <a:r>
              <a:rPr lang="cs-CZ">
                <a:latin typeface="Times"/>
                <a:cs typeface="Calibri"/>
              </a:rPr>
              <a:t>Bezplatná doprava dětí z různých koutů Malty – podpora pro rodiče</a:t>
            </a:r>
          </a:p>
          <a:p>
            <a:r>
              <a:rPr lang="cs-CZ">
                <a:latin typeface="Times"/>
                <a:cs typeface="Calibri"/>
              </a:rPr>
              <a:t>V odpoledních hodinách kurzy angličtiny a maltštiny pro rodiče a děti</a:t>
            </a:r>
          </a:p>
          <a:p>
            <a:r>
              <a:rPr lang="cs-CZ">
                <a:latin typeface="Times"/>
                <a:cs typeface="Calibri"/>
              </a:rPr>
              <a:t>Odpolední družina (na Maltě výjimka), </a:t>
            </a:r>
          </a:p>
          <a:p>
            <a:pPr marL="0" indent="0">
              <a:buNone/>
            </a:pPr>
            <a:r>
              <a:rPr lang="cs-CZ">
                <a:latin typeface="Times"/>
                <a:cs typeface="Calibri"/>
              </a:rPr>
              <a:t>   projektové vyučování, dramatické prvky, </a:t>
            </a:r>
          </a:p>
          <a:p>
            <a:pPr marL="0" indent="0">
              <a:buNone/>
            </a:pPr>
            <a:r>
              <a:rPr lang="cs-CZ">
                <a:latin typeface="Times"/>
                <a:cs typeface="Calibri"/>
              </a:rPr>
              <a:t>   činnostní učení, podpora komunikace </a:t>
            </a:r>
            <a:endParaRPr lang="cs-CZ"/>
          </a:p>
          <a:p>
            <a:endParaRPr lang="cs-CZ">
              <a:latin typeface="Times"/>
              <a:cs typeface="Calibri"/>
            </a:endParaRPr>
          </a:p>
          <a:p>
            <a:endParaRPr lang="cs-CZ">
              <a:latin typeface="Times"/>
              <a:cs typeface="Calibri"/>
            </a:endParaRPr>
          </a:p>
          <a:p>
            <a:endParaRPr lang="cs-CZ">
              <a:cs typeface="Calibri"/>
            </a:endParaRPr>
          </a:p>
        </p:txBody>
      </p:sp>
      <p:pic>
        <p:nvPicPr>
          <p:cNvPr id="8" name="Obrázek 8" descr="Obsah obrázku patro, interiér, budova, strop&#10;&#10;Popis vygenerovaný s velmi vysokou mírou spolehlivosti">
            <a:extLst>
              <a:ext uri="{FF2B5EF4-FFF2-40B4-BE49-F238E27FC236}">
                <a16:creationId xmlns:a16="http://schemas.microsoft.com/office/drawing/2014/main" id="{36A28303-3ED7-486A-8B16-DE925747E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690" y="3606888"/>
            <a:ext cx="4136857" cy="309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1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826451-04EA-4553-A4BD-CD4A53750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95" y="966704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>
                <a:latin typeface="Times"/>
                <a:cs typeface="Calibri Light"/>
              </a:rPr>
              <a:t>VYUŽITÍ POZNATKŮ PRO PRÁCI S DĚTMI S OMJ</a:t>
            </a:r>
            <a:endParaRPr lang="cs-CZ" sz="3600">
              <a:latin typeface="Times"/>
              <a:cs typeface="Time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6FEAF4-B439-4D8D-9E72-5EEE80C78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625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Times"/>
                <a:cs typeface="Calibri"/>
              </a:rPr>
              <a:t>Prvky dramatické výchovy (snaha o odbourání ostychu u dětí s OMJ) - hraní rolí, divadelní rozcvička, vymýšlení příběhu, zrcadlení </a:t>
            </a:r>
          </a:p>
          <a:p>
            <a:r>
              <a:rPr lang="cs-CZ">
                <a:latin typeface="Times"/>
                <a:cs typeface="Calibri"/>
              </a:rPr>
              <a:t>Skupinová výuka - vzájemná pomoc, projektové vyučování</a:t>
            </a:r>
          </a:p>
          <a:p>
            <a:r>
              <a:rPr lang="cs-CZ">
                <a:latin typeface="Times"/>
                <a:cs typeface="Calibri"/>
              </a:rPr>
              <a:t>Pomůcky - obrazový materiál, výrobky - vše o mně (na vyrobených zrcadlech, na kartičkách), básničky k zopakování textu, knížky s pohádkami</a:t>
            </a:r>
          </a:p>
          <a:p>
            <a:r>
              <a:rPr lang="cs-CZ">
                <a:latin typeface="Times"/>
                <a:cs typeface="Calibri"/>
              </a:rPr>
              <a:t>Komunikace jen v jazyce, ve kterém je vedena výuka - motivace a podpora dětí s OMJ </a:t>
            </a:r>
          </a:p>
        </p:txBody>
      </p:sp>
      <p:pic>
        <p:nvPicPr>
          <p:cNvPr id="5" name="Obrázek 4" descr="Obsah obrázku nůž&#10;&#10;Popis vygenerovaný s velmi vysokou mírou spolehlivosti">
            <a:extLst>
              <a:ext uri="{FF2B5EF4-FFF2-40B4-BE49-F238E27FC236}">
                <a16:creationId xmlns:a16="http://schemas.microsoft.com/office/drawing/2014/main" id="{400F629F-5437-4DFC-BF80-08F2945A4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928" y="277277"/>
            <a:ext cx="3514725" cy="750372"/>
          </a:xfrm>
          <a:prstGeom prst="rect">
            <a:avLst/>
          </a:prstGeom>
        </p:spPr>
      </p:pic>
      <p:pic>
        <p:nvPicPr>
          <p:cNvPr id="7" name="Obrázek 6" descr="Obsah obrázku text, podepsat&#10;&#10;Popis vygenerovaný s velmi vysokou mírou spolehlivosti">
            <a:extLst>
              <a:ext uri="{FF2B5EF4-FFF2-40B4-BE49-F238E27FC236}">
                <a16:creationId xmlns:a16="http://schemas.microsoft.com/office/drawing/2014/main" id="{4B2EA6C4-5A4B-4D87-B76D-4E1545AAB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166" y="194510"/>
            <a:ext cx="129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41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Motiv systému Office</vt:lpstr>
      <vt:lpstr>13. - 16. 10. 2019 OP PPR, ZŠ Mohylová, Doma na stejné adrese II.</vt:lpstr>
      <vt:lpstr>INFORMACE O MALTSKÉM ŠKOLSTVÍ</vt:lpstr>
      <vt:lpstr>ST. JOSEPH SCHOOL</vt:lpstr>
      <vt:lpstr>MARIA REGINA COLLEGE NAXXAR INDUCTION CENTRE</vt:lpstr>
      <vt:lpstr>VYUŽITÍ POZNATKŮ PRO PRÁCI S DĚTMI S OMJ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revision>1</cp:revision>
  <dcterms:created xsi:type="dcterms:W3CDTF">2019-12-06T12:50:04Z</dcterms:created>
  <dcterms:modified xsi:type="dcterms:W3CDTF">2019-12-09T12:16:17Z</dcterms:modified>
</cp:coreProperties>
</file>