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FC947-2B9D-4730-8DFD-F2592434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E8A829-BE99-4E1B-B97B-98860FB1F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7A95B1-520C-4860-A7A1-45F4DD15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03DB43-E133-4EE0-87CC-82596BCA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79588-B98D-44FE-8F25-C44A23FE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86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C6917-3291-41D9-9FE3-67EAEBD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E12EE8-D247-47F7-9E92-68888404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7D4317-A57A-4D45-A381-396A11B65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830D4-87B4-454B-9BBD-7C1A66BD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9E0F07-F07F-4A80-97FE-C7BFCCDC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F4D062-DC3E-46FE-826F-AFD1D864B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46AEE9-4761-41D9-A83B-4BB348175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98D386-C7AB-4558-A0FC-FA47DE4F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FC995-749B-4B5C-A5EB-C70F287A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60C1C-3D18-4D98-A6AE-F336CC83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4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86D16-9898-4354-A10C-F2D74BE9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F5D66-BFA3-4F11-89EB-98089578D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B49B2C-3BA4-4A5D-9E76-FDE16DBF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38F270-2BA3-494E-8B46-DA847E3E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FFE45-8A84-47FA-A16C-4CBB9005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4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0A554-E374-4F9C-A857-318B2FD8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DD5D09-F0A1-4BF5-AAEC-319B69D8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1F7185-8D59-4C73-A94A-F98BA1B5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6CA683-8D3F-4830-8DE8-297F8481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EBEF59-666F-4A35-B4B1-4AF9450F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38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4DD8D-23EF-485D-A303-E5ED566E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EFC77-8E3F-49D0-8A44-BDE735783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4944A-52E5-48E3-8815-4D6701AE8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44ED50-F726-4ABF-AE59-15B46D06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6B4E8C-8500-4F1B-B4AB-8E45DEB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30E34D-3F6F-455D-8B17-EC3C9222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48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A3F3B-842B-4A98-938D-85D9223D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62A7D0-BA7E-46C2-BE12-EFA6A0327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A23745-9B8B-4214-B9D7-71B7B4F85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59D161-7F83-4252-9090-526C10B49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9D95E0-1C3A-4375-B77D-287A9BC27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3C7970-F1ED-48E4-B645-9266180D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569ABF-1169-4E7C-BF59-AD6EA2EB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CE4F89-1B6B-4427-B9B7-292D0C52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1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A9107-E6CC-4893-9E8F-68FB90EE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410EA38-ECA3-43A4-B3D7-9FB769CE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F377759-EA22-45CC-AC1D-9DB665FE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4C3247-F0D2-4545-9B22-AE18E41E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31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9FB0C4-C3BB-4CA2-A80C-7EABEC39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D61F570-7D00-4B82-90CC-AE355AD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191084-CA28-46F3-A49A-199B0E96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9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0CFF5A-848D-49B2-A6E5-9D3349D3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792167-8F91-4467-BE37-939AE8543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18D37A-33C0-46FE-8ED4-4F4D23A4C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420D36-A66C-444C-94DC-89A5D0FC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99500-610A-4020-B303-914421B4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844DC2-0018-46B9-B88E-803C6849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19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EFDB5-AC67-4139-A6BC-C17357FB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C972D0E-3916-4AE0-8AF8-EA2E041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F4FC79-1824-47E0-AC9B-8E17E6736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F779A0-1711-44BD-AFBE-649BE0560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EC2A62-E6BE-4B40-AFE5-339FA6DC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0310A-3A17-4D2E-B022-81FAB391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1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7F7959-9C9A-4091-A5FD-E533EC3C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8CCF38-C4D7-4543-B38B-D1EB8E611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CFD35-7E9E-4CC5-ADC4-CC98F79A3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B71D-A316-4DB3-BEC8-2091869CD968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36D83B-478A-479A-A4BB-2EB8D8451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B196ED-1735-4F84-AD2D-C180A8979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91F3-5D5A-49F3-BA40-2B47E36AE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D38AF6-8907-492C-B27D-BD30383C1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99" y="381000"/>
            <a:ext cx="6114601" cy="11282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7FD137A-98D1-4230-9153-6AA9C86D7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0351"/>
            <a:ext cx="9029700" cy="210012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Základní škola Mohylová</a:t>
            </a:r>
            <a:br>
              <a:rPr lang="cs-CZ" sz="3600" b="1" dirty="0">
                <a:solidFill>
                  <a:srgbClr val="0070C0"/>
                </a:solidFill>
              </a:rPr>
            </a:br>
            <a:br>
              <a:rPr lang="cs-CZ" sz="3600" b="1" dirty="0">
                <a:solidFill>
                  <a:srgbClr val="0070C0"/>
                </a:solidFill>
              </a:rPr>
            </a:br>
            <a:r>
              <a:rPr lang="cs-CZ" sz="3600" b="1" dirty="0">
                <a:solidFill>
                  <a:srgbClr val="0070C0"/>
                </a:solidFill>
              </a:rPr>
              <a:t>Doma na stejné adrese II</a:t>
            </a:r>
            <a:br>
              <a:rPr lang="cs-CZ" sz="3600" dirty="0">
                <a:solidFill>
                  <a:srgbClr val="0070C0"/>
                </a:solidFill>
              </a:rPr>
            </a:b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58279F-720D-43BF-80CF-28AD4E7FC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70C0"/>
                </a:solidFill>
                <a:latin typeface="+mj-lt"/>
              </a:rPr>
              <a:t>ŠVÉDSKO</a:t>
            </a:r>
          </a:p>
          <a:p>
            <a:r>
              <a:rPr lang="cs-CZ" b="1" dirty="0">
                <a:solidFill>
                  <a:srgbClr val="0070C0"/>
                </a:solidFill>
                <a:latin typeface="+mj-lt"/>
              </a:rPr>
              <a:t>8.3. – 11.3.2020</a:t>
            </a:r>
          </a:p>
          <a:p>
            <a:r>
              <a:rPr lang="cs-CZ" b="1" dirty="0" err="1">
                <a:solidFill>
                  <a:srgbClr val="0070C0"/>
                </a:solidFill>
                <a:latin typeface="+mj-lt"/>
              </a:rPr>
              <a:t>Fägelforsskolan</a:t>
            </a:r>
            <a:r>
              <a:rPr lang="cs-CZ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cs-CZ" b="1" dirty="0" err="1">
                <a:solidFill>
                  <a:srgbClr val="0070C0"/>
                </a:solidFill>
                <a:latin typeface="+mj-lt"/>
              </a:rPr>
              <a:t>Sörgärdsskolan</a:t>
            </a:r>
            <a:endParaRPr lang="cs-CZ" b="1" dirty="0">
              <a:solidFill>
                <a:srgbClr val="0070C0"/>
              </a:solidFill>
              <a:latin typeface="+mj-lt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+mj-lt"/>
              </a:rPr>
              <a:t>Skillingaryd</a:t>
            </a:r>
            <a:endParaRPr lang="cs-CZ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91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99C7D-D928-4252-A6C4-2C1545F1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Školství ve Švédsku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5E82B-38F5-4941-AB15-DBFC127D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/>
              <a:t>Všechny děti absolvují </a:t>
            </a:r>
            <a:r>
              <a:rPr lang="cs-CZ" sz="2400" dirty="0" err="1"/>
              <a:t>přípravný-nultý</a:t>
            </a:r>
            <a:r>
              <a:rPr lang="cs-CZ" sz="2400" dirty="0"/>
              <a:t> ročník.</a:t>
            </a:r>
          </a:p>
          <a:p>
            <a:r>
              <a:rPr lang="cs-CZ" sz="2400" dirty="0"/>
              <a:t>Základní škola od 7 do 16 let.</a:t>
            </a:r>
          </a:p>
          <a:p>
            <a:r>
              <a:rPr lang="cs-CZ" sz="2400" dirty="0"/>
              <a:t>Školní poradenské  pracoviště-psycholog, speciální pedagog, kurátor, zdravotní sestra, asistenti, </a:t>
            </a:r>
            <a:r>
              <a:rPr lang="cs-CZ" sz="2400" dirty="0" err="1"/>
              <a:t>učitelé-specialisté</a:t>
            </a:r>
            <a:r>
              <a:rPr lang="cs-CZ" sz="2400" dirty="0"/>
              <a:t>, třídy pro žáky se speciálními vzdělávacími potřebami (autisté).</a:t>
            </a:r>
          </a:p>
          <a:p>
            <a:r>
              <a:rPr lang="cs-CZ" sz="2400" dirty="0"/>
              <a:t>Efektivní inkluzivní systém pro žáky s odlišným mateřským jazykem.</a:t>
            </a:r>
          </a:p>
          <a:p>
            <a:r>
              <a:rPr lang="cs-CZ" sz="2400" dirty="0"/>
              <a:t>Ve třídě až 30 žáků, ale 2 učitelé.</a:t>
            </a:r>
          </a:p>
          <a:p>
            <a:r>
              <a:rPr lang="cs-CZ" sz="2400" dirty="0"/>
              <a:t>Náklady vzdělávání dětí až do 19 let hradí stát - veškeré pomůcky, výuka plavání a stravování.</a:t>
            </a:r>
          </a:p>
          <a:p>
            <a:r>
              <a:rPr lang="cs-CZ" sz="2400" dirty="0"/>
              <a:t>Ředitel školy řídí jen pedagogický proces, ostatní zajišťují komunální politici.</a:t>
            </a:r>
          </a:p>
        </p:txBody>
      </p:sp>
    </p:spTree>
    <p:extLst>
      <p:ext uri="{BB962C8B-B14F-4D97-AF65-F5344CB8AC3E}">
        <p14:creationId xmlns:p14="http://schemas.microsoft.com/office/powerpoint/2010/main" val="48372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8F87A-B837-4DAD-876A-CBC077A4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viděli v navštívených školách.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7D309-5C12-43AE-BFA0-F1F3A3220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81868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/>
              <a:t>Interaktivní výuka s iPady a dalšími pomůckami.</a:t>
            </a:r>
          </a:p>
          <a:p>
            <a:r>
              <a:rPr lang="cs-CZ" sz="2000" dirty="0"/>
              <a:t>Práci v přípravné třídě se zaměřením na sociální dovednosti dětí.</a:t>
            </a:r>
          </a:p>
          <a:p>
            <a:r>
              <a:rPr lang="cs-CZ" sz="2000" dirty="0"/>
              <a:t>Organizaci přestávek-40 minut za každého počasí na školní zahradě.</a:t>
            </a:r>
          </a:p>
          <a:p>
            <a:r>
              <a:rPr lang="cs-CZ" sz="2000" dirty="0"/>
              <a:t>Práci s žáky s odlišným mateřským jazykem-ve škole až 45 % žáků, učební materiály v 38 jazycích, rozvrh dne v piktogramech, písničky s titulky, obrazová schémata, obrázkové slovníky.</a:t>
            </a:r>
          </a:p>
          <a:p>
            <a:r>
              <a:rPr lang="cs-CZ" sz="2000" dirty="0"/>
              <a:t>Do 5. třídy není vysvědčení-2x za rok vývojový rozhovor-učitel-žák-rodiče-</a:t>
            </a:r>
            <a:r>
              <a:rPr lang="cs-CZ" sz="2000" b="1" dirty="0"/>
              <a:t>formativní</a:t>
            </a:r>
            <a:r>
              <a:rPr lang="cs-CZ" sz="2000" dirty="0"/>
              <a:t> </a:t>
            </a:r>
            <a:r>
              <a:rPr lang="cs-CZ" sz="2000" b="1" dirty="0"/>
              <a:t>hodnocení</a:t>
            </a:r>
          </a:p>
          <a:p>
            <a:r>
              <a:rPr lang="cs-CZ" sz="2000" dirty="0"/>
              <a:t>Hodnocení žáků s OMJ – švédština jako druhý jazyk-10 stupňů znalostí švédštiny</a:t>
            </a:r>
          </a:p>
          <a:p>
            <a:r>
              <a:rPr lang="cs-CZ" sz="2000" dirty="0"/>
              <a:t>Odpolední pomoc žákům s OMJ, doučování, zájmové vzdělávání.</a:t>
            </a:r>
          </a:p>
          <a:p>
            <a:r>
              <a:rPr lang="cs-CZ" sz="2000" dirty="0"/>
              <a:t>Výuka v přírodě – každý týden jeden den.</a:t>
            </a:r>
          </a:p>
          <a:p>
            <a:r>
              <a:rPr lang="cs-CZ" sz="2000" dirty="0"/>
              <a:t>Otevřené knihovny a relaxační prostory pro žáky.</a:t>
            </a:r>
          </a:p>
          <a:p>
            <a:r>
              <a:rPr lang="cs-CZ" sz="2000" dirty="0"/>
              <a:t>Třídy vybavené pro interaktivní výuku-všude boxy s iPady, </a:t>
            </a:r>
            <a:r>
              <a:rPr lang="cs-CZ" sz="2000" dirty="0" err="1"/>
              <a:t>vizualizéry</a:t>
            </a:r>
            <a:r>
              <a:rPr lang="cs-CZ" sz="2000" dirty="0"/>
              <a:t>, relaxační prostory, variabilní nábytek, kuchyňské koutky.</a:t>
            </a:r>
          </a:p>
          <a:p>
            <a:r>
              <a:rPr lang="cs-CZ" sz="2000" dirty="0"/>
              <a:t>Promyšlená realizace vize školy založená na svobodě každého.</a:t>
            </a:r>
          </a:p>
          <a:p>
            <a:r>
              <a:rPr lang="cs-CZ" sz="2000" dirty="0"/>
              <a:t>Klima školy a principy demokratické kultury v chování žáků i učitelů.</a:t>
            </a:r>
          </a:p>
          <a:p>
            <a:r>
              <a:rPr lang="cs-CZ" sz="2000" dirty="0"/>
              <a:t>Samoobslužné stravování ve školní jídelně i pro děti z muslimských rodin.</a:t>
            </a:r>
          </a:p>
        </p:txBody>
      </p:sp>
    </p:spTree>
    <p:extLst>
      <p:ext uri="{BB962C8B-B14F-4D97-AF65-F5344CB8AC3E}">
        <p14:creationId xmlns:p14="http://schemas.microsoft.com/office/powerpoint/2010/main" val="54390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15C6BB-E961-49D0-A6D6-ED3A8E45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654297" cy="6858000"/>
          </a:xfr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STROM PŘÁTELSTVÍ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glädje</a:t>
            </a:r>
            <a:r>
              <a:rPr lang="cs-CZ" sz="2800" dirty="0">
                <a:solidFill>
                  <a:schemeClr val="bg1"/>
                </a:solidFill>
              </a:rPr>
              <a:t>	               radost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trygghet</a:t>
            </a:r>
            <a:r>
              <a:rPr lang="cs-CZ" sz="2800" dirty="0">
                <a:solidFill>
                  <a:schemeClr val="bg1"/>
                </a:solidFill>
              </a:rPr>
              <a:t>           bezpečí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motivaton</a:t>
            </a:r>
            <a:r>
              <a:rPr lang="cs-CZ" sz="2800" dirty="0">
                <a:solidFill>
                  <a:schemeClr val="bg1"/>
                </a:solidFill>
              </a:rPr>
              <a:t>        motivace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ansvar</a:t>
            </a:r>
            <a:r>
              <a:rPr lang="cs-CZ" sz="2800" dirty="0">
                <a:solidFill>
                  <a:schemeClr val="bg1"/>
                </a:solidFill>
              </a:rPr>
              <a:t>              odpovědnost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 err="1">
                <a:solidFill>
                  <a:schemeClr val="bg1"/>
                </a:solidFill>
              </a:rPr>
              <a:t>gemenskap</a:t>
            </a:r>
            <a:r>
              <a:rPr lang="cs-CZ" sz="2800" dirty="0">
                <a:solidFill>
                  <a:schemeClr val="bg1"/>
                </a:solidFill>
              </a:rPr>
              <a:t>      společenství </a:t>
            </a: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br>
              <a:rPr lang="cs-CZ" sz="2800" dirty="0">
                <a:solidFill>
                  <a:schemeClr val="bg1"/>
                </a:solidFill>
              </a:rPr>
            </a:br>
            <a:r>
              <a:rPr lang="cs-CZ" sz="2800" dirty="0">
                <a:solidFill>
                  <a:schemeClr val="bg1"/>
                </a:solidFill>
              </a:rPr>
              <a:t>Základní principy všude přítomné filozofie  ve švédských školách.	  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Zástupný symbol obrázku 5" descr="Obsah obrázku budova, cihla, vsedě, vpředu&#10;&#10;Popis byl vytvořen automaticky">
            <a:extLst>
              <a:ext uri="{FF2B5EF4-FFF2-40B4-BE49-F238E27FC236}">
                <a16:creationId xmlns:a16="http://schemas.microsoft.com/office/drawing/2014/main" id="{89E50C3C-DACC-45FF-B06F-598D35096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r="-1" b="4168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5FBEBE-FC45-43EE-ABAC-8606568E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4296" y="2057399"/>
            <a:ext cx="1158085" cy="4676775"/>
          </a:xfrm>
        </p:spPr>
        <p:txBody>
          <a:bodyPr vert="wordArtVert"/>
          <a:lstStyle/>
          <a:p>
            <a:r>
              <a:rPr lang="cs-CZ" sz="2400" b="1" dirty="0">
                <a:solidFill>
                  <a:srgbClr val="FFFF00"/>
                </a:solidFill>
              </a:rPr>
              <a:t>STROM PŘÁTELSTVÍ</a:t>
            </a:r>
            <a:r>
              <a:rPr lang="cs-CZ" dirty="0"/>
              <a:t>	           </a:t>
            </a:r>
          </a:p>
        </p:txBody>
      </p:sp>
    </p:spTree>
    <p:extLst>
      <p:ext uri="{BB962C8B-B14F-4D97-AF65-F5344CB8AC3E}">
        <p14:creationId xmlns:p14="http://schemas.microsoft.com/office/powerpoint/2010/main" val="16254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E1716-AAB6-4BB2-9081-DE24EDC3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	Vize školy na každém místě.</a:t>
            </a:r>
            <a:br>
              <a:rPr lang="cs-CZ" sz="2400" dirty="0"/>
            </a:br>
            <a:r>
              <a:rPr lang="cs-CZ" sz="2400" dirty="0"/>
              <a:t>	      </a:t>
            </a:r>
            <a:r>
              <a:rPr lang="cs-CZ" sz="2400" dirty="0" err="1"/>
              <a:t>Buddy</a:t>
            </a:r>
            <a:r>
              <a:rPr lang="cs-CZ" sz="2400" dirty="0"/>
              <a:t> program.		        	       Výuka v přípravné třídě.</a:t>
            </a:r>
          </a:p>
        </p:txBody>
      </p:sp>
      <p:pic>
        <p:nvPicPr>
          <p:cNvPr id="6" name="Zástupný obsah 5" descr="Obsah obrázku graffiti&#10;&#10;Popis byl vytvořen automaticky">
            <a:extLst>
              <a:ext uri="{FF2B5EF4-FFF2-40B4-BE49-F238E27FC236}">
                <a16:creationId xmlns:a16="http://schemas.microsoft.com/office/drawing/2014/main" id="{DC802D0B-DEF7-416A-8986-A8D2C5107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7" y="1825625"/>
            <a:ext cx="3771424" cy="4351338"/>
          </a:xfrm>
        </p:spPr>
      </p:pic>
      <p:pic>
        <p:nvPicPr>
          <p:cNvPr id="10" name="Zástupný obsah 9" descr="Obsah obrázku stojící, žena, místnost, mladý&#10;&#10;Popis byl vytvořen automaticky">
            <a:extLst>
              <a:ext uri="{FF2B5EF4-FFF2-40B4-BE49-F238E27FC236}">
                <a16:creationId xmlns:a16="http://schemas.microsoft.com/office/drawing/2014/main" id="{BC2A69FA-0A31-4184-B8E8-FF9E97EA1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70" y="1825625"/>
            <a:ext cx="3771424" cy="4351338"/>
          </a:xfrm>
        </p:spPr>
      </p:pic>
    </p:spTree>
    <p:extLst>
      <p:ext uri="{BB962C8B-B14F-4D97-AF65-F5344CB8AC3E}">
        <p14:creationId xmlns:p14="http://schemas.microsoft.com/office/powerpoint/2010/main" val="236009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A502B-1F4B-4D95-9685-95E26920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Beseda s ředitelkou školy.			Kolektiv stážistů.</a:t>
            </a:r>
          </a:p>
        </p:txBody>
      </p:sp>
      <p:pic>
        <p:nvPicPr>
          <p:cNvPr id="6" name="Zástupný obsah 5" descr="Obsah obrázku interiér, žena, osoba, stojící&#10;&#10;Popis byl vytvořen automaticky">
            <a:extLst>
              <a:ext uri="{FF2B5EF4-FFF2-40B4-BE49-F238E27FC236}">
                <a16:creationId xmlns:a16="http://schemas.microsoft.com/office/drawing/2014/main" id="{85343165-9950-4FF0-B537-25C908624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2435"/>
            <a:ext cx="5181600" cy="2897718"/>
          </a:xfrm>
        </p:spPr>
      </p:pic>
      <p:pic>
        <p:nvPicPr>
          <p:cNvPr id="8" name="Zástupný obsah 7" descr="Obsah obrázku osoba, budova, exteriér, lidé&#10;&#10;Popis byl vytvořen automaticky">
            <a:extLst>
              <a:ext uri="{FF2B5EF4-FFF2-40B4-BE49-F238E27FC236}">
                <a16:creationId xmlns:a16="http://schemas.microsoft.com/office/drawing/2014/main" id="{12F072B5-B3C7-4EA9-8CB1-58580A033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466"/>
            <a:ext cx="5181600" cy="3883655"/>
          </a:xfrm>
        </p:spPr>
      </p:pic>
    </p:spTree>
    <p:extLst>
      <p:ext uri="{BB962C8B-B14F-4D97-AF65-F5344CB8AC3E}">
        <p14:creationId xmlns:p14="http://schemas.microsoft.com/office/powerpoint/2010/main" val="41062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3AC75-7D27-42DB-A3F5-7DA69A1F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Běžná učebna.					Tradiční „</a:t>
            </a:r>
            <a:r>
              <a:rPr lang="cs-CZ" sz="2400" dirty="0" err="1"/>
              <a:t>fíka</a:t>
            </a:r>
            <a:r>
              <a:rPr lang="cs-CZ" sz="2400" dirty="0"/>
              <a:t>“- přestávka pro učitele </a:t>
            </a:r>
            <a:br>
              <a:rPr lang="cs-CZ" sz="2400" dirty="0"/>
            </a:br>
            <a:r>
              <a:rPr lang="cs-CZ" sz="2400" dirty="0"/>
              <a:t>						s kávou a „</a:t>
            </a:r>
            <a:r>
              <a:rPr lang="cs-CZ" sz="2400" dirty="0" err="1"/>
              <a:t>semlí</a:t>
            </a:r>
            <a:r>
              <a:rPr lang="cs-CZ" sz="2400" dirty="0"/>
              <a:t>“.</a:t>
            </a:r>
          </a:p>
        </p:txBody>
      </p:sp>
      <p:pic>
        <p:nvPicPr>
          <p:cNvPr id="6" name="Zástupný obsah 5" descr="Obsah obrázku interiér, stůl, strop, místnost&#10;&#10;Popis byl vytvořen automaticky">
            <a:extLst>
              <a:ext uri="{FF2B5EF4-FFF2-40B4-BE49-F238E27FC236}">
                <a16:creationId xmlns:a16="http://schemas.microsoft.com/office/drawing/2014/main" id="{19F01D15-3529-4DE6-A682-01C25CFB9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Zástupný obsah 7" descr="Obsah obrázku osoba, stůl, interiér, skupina&#10;&#10;Popis byl vytvořen automaticky">
            <a:extLst>
              <a:ext uri="{FF2B5EF4-FFF2-40B4-BE49-F238E27FC236}">
                <a16:creationId xmlns:a16="http://schemas.microsoft.com/office/drawing/2014/main" id="{46780DFF-3FD2-4307-A306-0560B24C94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2065"/>
            <a:ext cx="5181600" cy="2898457"/>
          </a:xfrm>
        </p:spPr>
      </p:pic>
    </p:spTree>
    <p:extLst>
      <p:ext uri="{BB962C8B-B14F-4D97-AF65-F5344CB8AC3E}">
        <p14:creationId xmlns:p14="http://schemas.microsoft.com/office/powerpoint/2010/main" val="207933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67F04-222D-4425-9B82-DE85BEAD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Co jsme si odnesli ze stáže na švédských školách pro výuku žáků s odlišným mateřským jazykem.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1303B-6756-44BC-B138-FFE56530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sz="2600" dirty="0"/>
          </a:p>
          <a:p>
            <a:r>
              <a:rPr lang="cs-CZ" sz="2600" dirty="0"/>
              <a:t>Demokratické principy se prolínají v každodenní práci pedagogického sboru. </a:t>
            </a:r>
          </a:p>
          <a:p>
            <a:r>
              <a:rPr lang="cs-CZ" sz="2600" dirty="0"/>
              <a:t>Výuka je individualizovaná, každé dítě má ve škole podporu.</a:t>
            </a:r>
          </a:p>
          <a:p>
            <a:r>
              <a:rPr lang="cs-CZ" sz="2600" dirty="0"/>
              <a:t>Digitalizovaná výuka i pro děti s OMJ, mají iPady, obrazová schémata, výukové materiály i ve svém mateřském jazyce.</a:t>
            </a:r>
          </a:p>
          <a:p>
            <a:r>
              <a:rPr lang="cs-CZ" sz="2600" dirty="0"/>
              <a:t>Výkonové hodnocení žáků je založeno na formativním hodnocení, je pozitivní a motivující.</a:t>
            </a:r>
          </a:p>
          <a:p>
            <a:r>
              <a:rPr lang="cs-CZ" sz="2600" dirty="0"/>
              <a:t>Aktivní trávení přestávek na zahradě, relaxační prostory pro žáky, otevřené knihovny.</a:t>
            </a:r>
          </a:p>
          <a:p>
            <a:r>
              <a:rPr lang="cs-CZ" sz="2600" dirty="0"/>
              <a:t>Součástí školy je bazén, velké dílny, kuchyňské kouty, vybavené pracovny pro kreativní a technické činnosti. </a:t>
            </a:r>
          </a:p>
          <a:p>
            <a:r>
              <a:rPr lang="cs-CZ" sz="2600" dirty="0"/>
              <a:t>Přírodní pedagogika, badatelské metody, objevování, zkoumání, praktické činnosti.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1810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411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Základní škola Mohylová  Doma na stejné adrese II </vt:lpstr>
      <vt:lpstr>Školství ve Švédsku</vt:lpstr>
      <vt:lpstr>Co jsme viděli v navštívených školách. </vt:lpstr>
      <vt:lpstr>STROM PŘÁTELSTVÍ  glädje                radost  trygghet           bezpečí  motivaton        motivace  ansvar              odpovědnost  gemenskap      společenství    Základní principy všude přítomné filozofie  ve švédských školách.     </vt:lpstr>
      <vt:lpstr> Vize školy na každém místě.        Buddy program.                  Výuka v přípravné třídě.</vt:lpstr>
      <vt:lpstr>Beseda s ředitelkou školy.   Kolektiv stážistů.</vt:lpstr>
      <vt:lpstr>Běžná učebna.     Tradiční „fíka“- přestávka pro učitele        s kávou a „semlí“.</vt:lpstr>
      <vt:lpstr>Co jsme si odnesli ze stáže na švédských školách pro výuku žáků s odlišným mateřským jazykem.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Fakultní základní škola Trávníčkova V Evropě se neztratíme II</dc:title>
  <dc:creator>František Hanzal</dc:creator>
  <cp:lastModifiedBy>František Hanzal</cp:lastModifiedBy>
  <cp:revision>23</cp:revision>
  <dcterms:created xsi:type="dcterms:W3CDTF">2020-03-21T12:59:45Z</dcterms:created>
  <dcterms:modified xsi:type="dcterms:W3CDTF">2020-03-22T14:47:46Z</dcterms:modified>
</cp:coreProperties>
</file>